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58" r:id="rId4"/>
    <p:sldId id="257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7" r:id="rId18"/>
    <p:sldId id="288" r:id="rId19"/>
    <p:sldId id="263" r:id="rId20"/>
    <p:sldId id="264" r:id="rId21"/>
    <p:sldId id="265" r:id="rId22"/>
    <p:sldId id="266" r:id="rId23"/>
    <p:sldId id="267" r:id="rId24"/>
    <p:sldId id="289" r:id="rId25"/>
    <p:sldId id="278" r:id="rId26"/>
    <p:sldId id="286" r:id="rId27"/>
    <p:sldId id="279" r:id="rId28"/>
    <p:sldId id="280" r:id="rId29"/>
    <p:sldId id="283" r:id="rId30"/>
    <p:sldId id="285" r:id="rId31"/>
    <p:sldId id="284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/>
    <p:restoredTop sz="81043"/>
  </p:normalViewPr>
  <p:slideViewPr>
    <p:cSldViewPr snapToGrid="0" snapToObjects="1">
      <p:cViewPr varScale="1">
        <p:scale>
          <a:sx n="51" d="100"/>
          <a:sy n="51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019F6-95AD-A848-A87E-946F83415B9C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8968-A9D9-5742-BAF8-3B22BD77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7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adoption and connection to CFS</a:t>
            </a:r>
          </a:p>
          <a:p>
            <a:r>
              <a:rPr lang="en-US" baseline="0" dirty="0"/>
              <a:t>My work with colleagues and students helping organizations with social media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https://articles.bplans.com/a-nonprofits-ultimate-guide-to-social-media-marketing/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9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https://articles.bplans.com/a-nonprofits-ultimate-guide-to-social-media-marketing/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8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CARE’s “Stories from the Other Side of the World”</a:t>
            </a:r>
          </a:p>
          <a:p>
            <a:r>
              <a:rPr lang="en-US" dirty="0"/>
              <a:t>Stories of seven women</a:t>
            </a:r>
            <a:r>
              <a:rPr lang="en-US" baseline="0" dirty="0"/>
              <a:t> over seven days living daily life</a:t>
            </a:r>
          </a:p>
          <a:p>
            <a:r>
              <a:rPr lang="en-US" dirty="0"/>
              <a:t>https://</a:t>
            </a:r>
            <a:r>
              <a:rPr lang="en-US" dirty="0" err="1"/>
              <a:t>donorbox.org</a:t>
            </a:r>
            <a:r>
              <a:rPr lang="en-US" dirty="0"/>
              <a:t>/nonprofit-blog/7-nonprofit-social-media-trends-taking-over-2018/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interviews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Live </a:t>
            </a:r>
            <a:r>
              <a:rPr lang="en-US" dirty="0" err="1"/>
              <a:t>bacsktage</a:t>
            </a:r>
            <a:endParaRPr lang="en-US" dirty="0"/>
          </a:p>
          <a:p>
            <a:r>
              <a:rPr lang="en-US" dirty="0"/>
              <a:t>Live</a:t>
            </a:r>
            <a:r>
              <a:rPr lang="en-US" baseline="0" dirty="0"/>
              <a:t> Q and A</a:t>
            </a:r>
          </a:p>
          <a:p>
            <a:r>
              <a:rPr lang="en-US" baseline="0" dirty="0"/>
              <a:t>Live </a:t>
            </a:r>
            <a:r>
              <a:rPr lang="en-US" baseline="0" dirty="0" err="1"/>
              <a:t>newsjacking</a:t>
            </a:r>
            <a:r>
              <a:rPr lang="en-US" baseline="0" dirty="0"/>
              <a:t> and commentary</a:t>
            </a:r>
          </a:p>
          <a:p>
            <a:r>
              <a:rPr lang="en-US" baseline="0" dirty="0"/>
              <a:t>Example shown: https://</a:t>
            </a:r>
            <a:r>
              <a:rPr lang="en-US" baseline="0" dirty="0" err="1"/>
              <a:t>www.nonprofitmarketingguide.com</a:t>
            </a:r>
            <a:r>
              <a:rPr lang="en-US" baseline="0" dirty="0"/>
              <a:t>/blog/2019/02/13/use-</a:t>
            </a:r>
            <a:r>
              <a:rPr lang="en-US" baseline="0" dirty="0" err="1"/>
              <a:t>facebook</a:t>
            </a:r>
            <a:r>
              <a:rPr lang="en-US" baseline="0" dirty="0"/>
              <a:t>-live-to-raise-money-for-your-nonprofit/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1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Searcy</a:t>
            </a:r>
            <a:r>
              <a:rPr lang="en-US" baseline="0" dirty="0"/>
              <a:t> and Duck Dynasty</a:t>
            </a:r>
          </a:p>
          <a:p>
            <a:r>
              <a:rPr lang="en-US" baseline="0" dirty="0"/>
              <a:t>Top 10 Social Work Influencers: https://</a:t>
            </a:r>
            <a:r>
              <a:rPr lang="en-US" baseline="0" dirty="0" err="1"/>
              <a:t>www.gradschools.com</a:t>
            </a:r>
            <a:r>
              <a:rPr lang="en-US" baseline="0" dirty="0"/>
              <a:t>/programs/social-work/top-social-work-podcasts-and-influencers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Contests</a:t>
            </a:r>
          </a:p>
          <a:p>
            <a:r>
              <a:rPr lang="en-US" dirty="0"/>
              <a:t>Example from NEDA</a:t>
            </a:r>
            <a:r>
              <a:rPr lang="en-US" baseline="0" dirty="0"/>
              <a:t> Instagram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 tags taken from:</a:t>
            </a:r>
            <a:r>
              <a:rPr lang="en-US" baseline="0" dirty="0"/>
              <a:t> http://best-</a:t>
            </a:r>
            <a:r>
              <a:rPr lang="en-US" baseline="0" dirty="0" err="1"/>
              <a:t>hashtags.com</a:t>
            </a:r>
            <a:r>
              <a:rPr lang="en-US" baseline="0" dirty="0"/>
              <a:t>/hashtag/</a:t>
            </a:r>
            <a:r>
              <a:rPr lang="en-US" baseline="0" dirty="0" err="1"/>
              <a:t>childwelfare</a:t>
            </a:r>
            <a:r>
              <a:rPr lang="en-US" baseline="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marketoonist.com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www.marketingweek.com</a:t>
            </a:r>
            <a:r>
              <a:rPr lang="en-US" dirty="0"/>
              <a:t>/2014/10/01/7-deadly-sins-of-social-media-marketing/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=2uvx7c1E61Y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3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from CMI, 2016, https://</a:t>
            </a:r>
            <a:r>
              <a:rPr lang="en-US" dirty="0" err="1"/>
              <a:t>contentmarketinginstitute.com</a:t>
            </a:r>
            <a:r>
              <a:rPr lang="en-US" dirty="0"/>
              <a:t>/2017/06/nonprofit-marketing-2017/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shots taken</a:t>
            </a:r>
            <a:r>
              <a:rPr lang="en-US" baseline="0" dirty="0"/>
              <a:t> from family advocacy and agency social media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9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https://prosper-strategies.com/nonprofit-marketing-budget-part-one/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two</a:t>
            </a:r>
            <a:r>
              <a:rPr lang="en-US" baseline="0" dirty="0"/>
              <a:t> that reach your desired audience. </a:t>
            </a:r>
            <a:endParaRPr lang="en-US" dirty="0"/>
          </a:p>
          <a:p>
            <a:r>
              <a:rPr lang="en-US" dirty="0"/>
              <a:t>Mixed messages is a problem.</a:t>
            </a:r>
          </a:p>
          <a:p>
            <a:r>
              <a:rPr lang="en-US" dirty="0"/>
              <a:t>https://blog.hootsuite.com/youtube-stats-marketers/</a:t>
            </a:r>
          </a:p>
          <a:p>
            <a:r>
              <a:rPr lang="en-US" dirty="0"/>
              <a:t>https://sproutsocial.com/insights/new-social-media-demographics/#Twitter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https://mediacause.org/social-media-best-practices-for-nonprofits/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8968-A9D9-5742-BAF8-3B22BD7768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5/15/19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gradschools.com/programs/social-work/top-social-work-podcasts-and-influencer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vx7c1E61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12.jpg"/><Relationship Id="rId2" Type="http://schemas.openxmlformats.org/officeDocument/2006/relationships/hyperlink" Target="https://buff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va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animoto.com/business?gclid=EAIaIQobChMI46mUqY7S4QIVDr7ACh0Clgt5EAAYASAAEgI7CPD_BwE&amp;utm_source=google&amp;utm_medium=cpc&amp;utm_campaign=us-general-brand-animoto-(rlsa)-en-google-web&amp;utm_term=animoto-exact&amp;utm_content=brand&amp;ef_id=XFc6qwAAAMH2FnDP:" TargetMode="External"/><Relationship Id="rId4" Type="http://schemas.openxmlformats.org/officeDocument/2006/relationships/hyperlink" Target="https://hootsuite.com/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and nonprofits</a:t>
            </a:r>
            <a:br>
              <a:rPr lang="en-US" dirty="0"/>
            </a:br>
            <a:r>
              <a:rPr lang="en-US" sz="2400" dirty="0"/>
              <a:t> Session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Jim Miller, Ph.D.</a:t>
            </a:r>
          </a:p>
          <a:p>
            <a:r>
              <a:rPr lang="en-US" dirty="0"/>
              <a:t>Department of Communication</a:t>
            </a:r>
          </a:p>
          <a:p>
            <a:r>
              <a:rPr lang="en-US" dirty="0"/>
              <a:t>Harding University</a:t>
            </a:r>
          </a:p>
        </p:txBody>
      </p:sp>
    </p:spTree>
    <p:extLst>
      <p:ext uri="{BB962C8B-B14F-4D97-AF65-F5344CB8AC3E}">
        <p14:creationId xmlns:p14="http://schemas.microsoft.com/office/powerpoint/2010/main" val="99799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5%-15% of your annual budget should be dedicated to marketing, according to U.S. Small Business Administration.</a:t>
            </a:r>
          </a:p>
          <a:p>
            <a:r>
              <a:rPr lang="en-US" dirty="0"/>
              <a:t>At least 50% of that budget should go to digital marketing.</a:t>
            </a:r>
          </a:p>
          <a:p>
            <a:pPr lvl="1"/>
            <a:r>
              <a:rPr lang="en-US" dirty="0"/>
              <a:t>Paying for services and personnel</a:t>
            </a:r>
          </a:p>
          <a:p>
            <a:pPr lvl="1"/>
            <a:r>
              <a:rPr lang="en-US" dirty="0"/>
              <a:t>Traditional marketing is not dead.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which platforms to 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3397"/>
          <a:stretch/>
        </p:blipFill>
        <p:spPr>
          <a:xfrm>
            <a:off x="9993322" y="1754151"/>
            <a:ext cx="1621537" cy="13647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00" y="1768900"/>
            <a:ext cx="1384702" cy="1384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16913" r="11068" b="27838"/>
          <a:stretch/>
        </p:blipFill>
        <p:spPr>
          <a:xfrm>
            <a:off x="3693576" y="1754151"/>
            <a:ext cx="2750723" cy="137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93" y="1754151"/>
            <a:ext cx="1390978" cy="1379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624" y="3133680"/>
            <a:ext cx="18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2.3 billion users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5655" y="3122219"/>
            <a:ext cx="18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321 million users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3044" y="3122219"/>
            <a:ext cx="18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billion users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5520" y="3122219"/>
            <a:ext cx="209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1.9 billion users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6142" y="3573033"/>
            <a:ext cx="3908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51% of 13-17 year olds</a:t>
            </a:r>
          </a:p>
          <a:p>
            <a:r>
              <a:rPr lang="en-US" dirty="0"/>
              <a:t>81% of 18-29 year olds</a:t>
            </a:r>
          </a:p>
          <a:p>
            <a:r>
              <a:rPr lang="en-US" dirty="0"/>
              <a:t>78% of 30-49 year olds</a:t>
            </a:r>
          </a:p>
          <a:p>
            <a:r>
              <a:rPr lang="en-US" dirty="0"/>
              <a:t>65% of 50-64 year olds</a:t>
            </a:r>
          </a:p>
          <a:p>
            <a:r>
              <a:rPr lang="en-US" dirty="0"/>
              <a:t>41% of 65+ year olds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33961" y="3649966"/>
            <a:ext cx="272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72% of 13-17 year olds</a:t>
            </a:r>
          </a:p>
          <a:p>
            <a:r>
              <a:rPr lang="en-US" dirty="0"/>
              <a:t>64% of 18-29 year olds </a:t>
            </a:r>
          </a:p>
          <a:p>
            <a:r>
              <a:rPr lang="en-US" dirty="0"/>
              <a:t>40% of 30-49 year olds</a:t>
            </a:r>
          </a:p>
          <a:p>
            <a:r>
              <a:rPr lang="en-US" dirty="0"/>
              <a:t>21% of 50-64 year olds</a:t>
            </a:r>
          </a:p>
          <a:p>
            <a:r>
              <a:rPr lang="en-US" dirty="0"/>
              <a:t>10% of 65+ year olds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660200" y="3649966"/>
            <a:ext cx="3580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32% of 13-17 year olds</a:t>
            </a:r>
          </a:p>
          <a:p>
            <a:r>
              <a:rPr lang="en-US" dirty="0"/>
              <a:t>40% of 18-29 year olds</a:t>
            </a:r>
          </a:p>
          <a:p>
            <a:r>
              <a:rPr lang="en-US" dirty="0"/>
              <a:t>27% of 30-49 year olds </a:t>
            </a:r>
          </a:p>
          <a:p>
            <a:r>
              <a:rPr lang="en-US" dirty="0"/>
              <a:t>19% of 50-64 year olds</a:t>
            </a:r>
          </a:p>
          <a:p>
            <a:r>
              <a:rPr lang="en-US" dirty="0"/>
              <a:t>8% of 65+ year olds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73796" y="3600669"/>
            <a:ext cx="398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96%of 18-24 year olds </a:t>
            </a:r>
          </a:p>
          <a:p>
            <a:r>
              <a:rPr lang="en-US" dirty="0"/>
              <a:t>50% of 75+ year 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6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post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84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day per platform.</a:t>
            </a:r>
          </a:p>
          <a:p>
            <a:r>
              <a:rPr lang="en-US" dirty="0"/>
              <a:t>Best times to post to Facebook</a:t>
            </a:r>
          </a:p>
          <a:p>
            <a:pPr lvl="1"/>
            <a:r>
              <a:rPr lang="en-US" dirty="0"/>
              <a:t>Thursdays, Fridays, Saturdays and Sundays at 9 a.m., 1 p.m., and 3 p.m. are best for reach and engagement. </a:t>
            </a:r>
          </a:p>
          <a:p>
            <a:pPr lvl="1"/>
            <a:r>
              <a:rPr lang="en-US" dirty="0"/>
              <a:t>Saturdays and Sundays for highest engagement. </a:t>
            </a:r>
          </a:p>
          <a:p>
            <a:pPr lvl="1"/>
            <a:r>
              <a:rPr lang="en-US" dirty="0"/>
              <a:t>Posting at 3 p.m. will get most clicks. </a:t>
            </a:r>
          </a:p>
          <a:p>
            <a:pPr lvl="1"/>
            <a:r>
              <a:rPr lang="en-US" dirty="0"/>
              <a:t>Posting at 1 p.m. will get the most shares.</a:t>
            </a:r>
          </a:p>
          <a:p>
            <a:r>
              <a:rPr lang="en-US" dirty="0"/>
              <a:t>Best times to post to Instagram</a:t>
            </a:r>
          </a:p>
          <a:p>
            <a:pPr lvl="1"/>
            <a:r>
              <a:rPr lang="en-US" dirty="0"/>
              <a:t>Mondays and Thursdays between 8 and 9 a.m.</a:t>
            </a:r>
          </a:p>
          <a:p>
            <a:r>
              <a:rPr lang="en-US" dirty="0"/>
              <a:t>Best times to post to Twitter</a:t>
            </a:r>
          </a:p>
          <a:p>
            <a:pPr lvl="1"/>
            <a:r>
              <a:rPr lang="en-US" dirty="0"/>
              <a:t>Wednesdays at noon, 3 p.m., 5 p.m. and 6 p.m.</a:t>
            </a:r>
          </a:p>
        </p:txBody>
      </p:sp>
    </p:spTree>
    <p:extLst>
      <p:ext uri="{BB962C8B-B14F-4D97-AF65-F5344CB8AC3E}">
        <p14:creationId xmlns:p14="http://schemas.microsoft.com/office/powerpoint/2010/main" val="7050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what to post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people how you help</a:t>
            </a:r>
          </a:p>
          <a:p>
            <a:r>
              <a:rPr lang="en-US" dirty="0"/>
              <a:t>Try recurring themes</a:t>
            </a:r>
          </a:p>
          <a:p>
            <a:r>
              <a:rPr lang="en-US" dirty="0"/>
              <a:t>Share news updates</a:t>
            </a:r>
          </a:p>
          <a:p>
            <a:r>
              <a:rPr lang="en-US" dirty="0"/>
              <a:t>Say thanks</a:t>
            </a:r>
          </a:p>
          <a:p>
            <a:r>
              <a:rPr lang="en-US" dirty="0"/>
              <a:t>Promote events</a:t>
            </a:r>
          </a:p>
          <a:p>
            <a:r>
              <a:rPr lang="en-US" dirty="0"/>
              <a:t>Current trends in nonprofit social media</a:t>
            </a:r>
          </a:p>
        </p:txBody>
      </p:sp>
    </p:spTree>
    <p:extLst>
      <p:ext uri="{BB962C8B-B14F-4D97-AF65-F5344CB8AC3E}">
        <p14:creationId xmlns:p14="http://schemas.microsoft.com/office/powerpoint/2010/main" val="60473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content from other nonprofits</a:t>
            </a:r>
          </a:p>
          <a:p>
            <a:r>
              <a:rPr lang="en-US" dirty="0"/>
              <a:t>Tag others</a:t>
            </a:r>
          </a:p>
          <a:p>
            <a:r>
              <a:rPr lang="en-US" dirty="0"/>
              <a:t>Put social media buttons in emails</a:t>
            </a:r>
          </a:p>
          <a:p>
            <a:r>
              <a:rPr lang="en-US" dirty="0"/>
              <a:t>Hashtags</a:t>
            </a:r>
          </a:p>
        </p:txBody>
      </p:sp>
    </p:spTree>
    <p:extLst>
      <p:ext uri="{BB962C8B-B14F-4D97-AF65-F5344CB8AC3E}">
        <p14:creationId xmlns:p14="http://schemas.microsoft.com/office/powerpoint/2010/main" val="205359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nonprofit needs a digital media plan.</a:t>
            </a:r>
          </a:p>
          <a:p>
            <a:pPr lvl="1"/>
            <a:r>
              <a:rPr lang="en-US" dirty="0"/>
              <a:t>Sessions #2 and #3</a:t>
            </a:r>
          </a:p>
          <a:p>
            <a:r>
              <a:rPr lang="en-US" dirty="0"/>
              <a:t>Questions and discussion</a:t>
            </a:r>
          </a:p>
          <a:p>
            <a:pPr lvl="1"/>
            <a:r>
              <a:rPr lang="en-US" dirty="0"/>
              <a:t>What social media strategies have worked for you?</a:t>
            </a:r>
          </a:p>
          <a:p>
            <a:pPr lvl="1"/>
            <a:r>
              <a:rPr lang="en-US" dirty="0"/>
              <a:t>What challenges have you had?</a:t>
            </a:r>
          </a:p>
        </p:txBody>
      </p:sp>
    </p:spTree>
    <p:extLst>
      <p:ext uri="{BB962C8B-B14F-4D97-AF65-F5344CB8AC3E}">
        <p14:creationId xmlns:p14="http://schemas.microsoft.com/office/powerpoint/2010/main" val="9192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3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Nonprofit social media trends</a:t>
            </a:r>
            <a:br>
              <a:rPr lang="en-US" dirty="0"/>
            </a:br>
            <a:r>
              <a:rPr lang="en-US" sz="2400" dirty="0"/>
              <a:t>Session 2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Jim Miller, Ph.D.</a:t>
            </a:r>
          </a:p>
          <a:p>
            <a:r>
              <a:rPr lang="en-US" dirty="0"/>
              <a:t>Department of Communication</a:t>
            </a:r>
          </a:p>
          <a:p>
            <a:r>
              <a:rPr lang="en-US" dirty="0"/>
              <a:t>Harding University</a:t>
            </a:r>
          </a:p>
        </p:txBody>
      </p:sp>
    </p:spTree>
    <p:extLst>
      <p:ext uri="{BB962C8B-B14F-4D97-AF65-F5344CB8AC3E}">
        <p14:creationId xmlns:p14="http://schemas.microsoft.com/office/powerpoint/2010/main" val="34566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social media trends do you see in your field?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2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8" y="2286000"/>
            <a:ext cx="7024343" cy="3581400"/>
          </a:xfrm>
        </p:spPr>
      </p:pic>
    </p:spTree>
    <p:extLst>
      <p:ext uri="{BB962C8B-B14F-4D97-AF65-F5344CB8AC3E}">
        <p14:creationId xmlns:p14="http://schemas.microsoft.com/office/powerpoint/2010/main" val="3321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1 — Understanding the landscape</a:t>
            </a:r>
          </a:p>
          <a:p>
            <a:r>
              <a:rPr lang="en-US" dirty="0"/>
              <a:t>Session 2 — Current trends</a:t>
            </a:r>
          </a:p>
          <a:p>
            <a:r>
              <a:rPr lang="en-US" dirty="0"/>
              <a:t>Session 3 — Constructing a plan </a:t>
            </a:r>
          </a:p>
        </p:txBody>
      </p:sp>
    </p:spTree>
    <p:extLst>
      <p:ext uri="{BB962C8B-B14F-4D97-AF65-F5344CB8AC3E}">
        <p14:creationId xmlns:p14="http://schemas.microsoft.com/office/powerpoint/2010/main" val="56746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6" y="2286000"/>
            <a:ext cx="7967388" cy="3581400"/>
          </a:xfrm>
        </p:spPr>
      </p:pic>
    </p:spTree>
    <p:extLst>
      <p:ext uri="{BB962C8B-B14F-4D97-AF65-F5344CB8AC3E}">
        <p14:creationId xmlns:p14="http://schemas.microsoft.com/office/powerpoint/2010/main" val="57054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08" y="2286000"/>
            <a:ext cx="6230654" cy="3581400"/>
          </a:xfr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118" r="3432" b="2479"/>
          <a:stretch/>
        </p:blipFill>
        <p:spPr>
          <a:xfrm>
            <a:off x="8415866" y="1981200"/>
            <a:ext cx="3251200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User-generated content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3" y="1422876"/>
            <a:ext cx="4061918" cy="5435124"/>
          </a:xfrm>
        </p:spPr>
      </p:pic>
      <p:sp>
        <p:nvSpPr>
          <p:cNvPr id="4" name="Rectangle 3"/>
          <p:cNvSpPr/>
          <p:nvPr/>
        </p:nvSpPr>
        <p:spPr>
          <a:xfrm>
            <a:off x="4865791" y="3244334"/>
            <a:ext cx="246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User-generated content</a:t>
            </a:r>
          </a:p>
        </p:txBody>
      </p:sp>
    </p:spTree>
    <p:extLst>
      <p:ext uri="{BB962C8B-B14F-4D97-AF65-F5344CB8AC3E}">
        <p14:creationId xmlns:p14="http://schemas.microsoft.com/office/powerpoint/2010/main" val="212639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#Hashtags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#childwelfare #fostercare #children #socialworker #parents #adoption #socialworkers #socialwork #socialworkmonth #mentalhealth #family #kids #education #love #nonprofit #change #peacemaker #peace #changetheworld #giveback #familylaw #transformation #hiring #career #adopt </a:t>
            </a:r>
          </a:p>
          <a:p>
            <a:r>
              <a:rPr lang="en-US" dirty="0"/>
              <a:t>#newbeginnings #stopchildabuse #motivation #teens #dad #mom #childtrauma #parenting #socialworkerlife #awareness #childrenscharity #charity #blueribbon #childabuseandneglect #runagainstchildabuse #fosterparents #follow #kinshipcare #ascikinship #ourstaff #greatstaff #saveachild #theirvoices #voices #rewards #staffappreciation #appreciation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6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54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social media strategy</a:t>
            </a:r>
            <a:br>
              <a:rPr lang="en-US" dirty="0"/>
            </a:br>
            <a:r>
              <a:rPr lang="en-US" sz="2400" dirty="0"/>
              <a:t>Session 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Jim Miller, Ph.D.</a:t>
            </a:r>
          </a:p>
          <a:p>
            <a:r>
              <a:rPr lang="en-US" dirty="0"/>
              <a:t>Department of Communication</a:t>
            </a:r>
          </a:p>
          <a:p>
            <a:r>
              <a:rPr lang="en-US" dirty="0"/>
              <a:t>Harding University</a:t>
            </a:r>
          </a:p>
        </p:txBody>
      </p:sp>
    </p:spTree>
    <p:extLst>
      <p:ext uri="{BB962C8B-B14F-4D97-AF65-F5344CB8AC3E}">
        <p14:creationId xmlns:p14="http://schemas.microsoft.com/office/powerpoint/2010/main" val="15735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29800" cy="1485900"/>
          </a:xfrm>
        </p:spPr>
        <p:txBody>
          <a:bodyPr/>
          <a:lstStyle/>
          <a:p>
            <a:r>
              <a:rPr lang="en-US" dirty="0"/>
              <a:t>Create a social media strategy in 6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</a:t>
            </a:r>
          </a:p>
          <a:p>
            <a:r>
              <a:rPr lang="en-US" dirty="0"/>
              <a:t>Audit and research</a:t>
            </a:r>
          </a:p>
          <a:p>
            <a:r>
              <a:rPr lang="en-US" dirty="0"/>
              <a:t>Establish goals</a:t>
            </a:r>
          </a:p>
          <a:p>
            <a:r>
              <a:rPr lang="en-US" dirty="0"/>
              <a:t>Create engaging content</a:t>
            </a:r>
          </a:p>
          <a:p>
            <a:r>
              <a:rPr lang="en-US" dirty="0"/>
              <a:t>Build a calendar</a:t>
            </a:r>
          </a:p>
          <a:p>
            <a:r>
              <a:rPr lang="en-US" dirty="0"/>
              <a:t>Analyze and modify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49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statement: Why are you using social media? How will social media help accomplish the organization’s mission?</a:t>
            </a:r>
          </a:p>
          <a:p>
            <a:r>
              <a:rPr lang="en-US" dirty="0"/>
              <a:t>Audience: Who are you trying to reach and why? (Age, gender, geographic location, etc.)</a:t>
            </a:r>
          </a:p>
          <a:p>
            <a:r>
              <a:rPr lang="en-US" dirty="0"/>
              <a:t>Key messages: These key messages should be communicated in every digital post.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0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an inventory of what you are currently doing </a:t>
            </a:r>
          </a:p>
          <a:p>
            <a:pPr lvl="1"/>
            <a:r>
              <a:rPr lang="en-US" dirty="0"/>
              <a:t>What social media accounts are you using?</a:t>
            </a:r>
          </a:p>
          <a:p>
            <a:pPr lvl="1"/>
            <a:r>
              <a:rPr lang="en-US" dirty="0"/>
              <a:t>How often do you post?</a:t>
            </a:r>
          </a:p>
          <a:p>
            <a:pPr lvl="1"/>
            <a:r>
              <a:rPr lang="en-US" dirty="0"/>
              <a:t>What types of content are you posting?</a:t>
            </a:r>
          </a:p>
          <a:p>
            <a:pPr lvl="1"/>
            <a:r>
              <a:rPr lang="en-US" dirty="0"/>
              <a:t>Types of media are you using in you posts?</a:t>
            </a:r>
          </a:p>
          <a:p>
            <a:pPr lvl="1"/>
            <a:r>
              <a:rPr lang="en-US" dirty="0"/>
              <a:t>How is your audience engaging your content (likes, reposts, comments, etc.)?</a:t>
            </a:r>
          </a:p>
          <a:p>
            <a:r>
              <a:rPr lang="en-US" dirty="0"/>
              <a:t>Research social media trends in your field</a:t>
            </a:r>
          </a:p>
          <a:p>
            <a:pPr lvl="1"/>
            <a:r>
              <a:rPr lang="en-US" dirty="0"/>
              <a:t>What are others doing?</a:t>
            </a:r>
          </a:p>
          <a:p>
            <a:pPr lvl="1"/>
            <a:r>
              <a:rPr lang="en-US" dirty="0"/>
              <a:t>How are their audiences engaging their content?</a:t>
            </a:r>
          </a:p>
        </p:txBody>
      </p:sp>
    </p:spTree>
    <p:extLst>
      <p:ext uri="{BB962C8B-B14F-4D97-AF65-F5344CB8AC3E}">
        <p14:creationId xmlns:p14="http://schemas.microsoft.com/office/powerpoint/2010/main" val="1739937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at least three measurable goals for your digital media strategies.</a:t>
            </a:r>
          </a:p>
          <a:p>
            <a:pPr lvl="1"/>
            <a:r>
              <a:rPr lang="en-US" dirty="0"/>
              <a:t>Examples: Increase shares, drive users to website, reach a fundraising goal, etc.</a:t>
            </a:r>
          </a:p>
          <a:p>
            <a:pPr lvl="1"/>
            <a:r>
              <a:rPr lang="en-US" dirty="0"/>
              <a:t>These measurable goals will help you determine your ROI in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795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27311"/>
            <a:ext cx="9623685" cy="6885311"/>
          </a:xfrm>
        </p:spPr>
      </p:pic>
    </p:spTree>
    <p:extLst>
      <p:ext uri="{BB962C8B-B14F-4D97-AF65-F5344CB8AC3E}">
        <p14:creationId xmlns:p14="http://schemas.microsoft.com/office/powerpoint/2010/main" val="943540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engaging content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fun part.</a:t>
            </a:r>
          </a:p>
          <a:p>
            <a:r>
              <a:rPr lang="en-US" dirty="0"/>
              <a:t>Remember the ideas we discussed earlier?</a:t>
            </a:r>
          </a:p>
          <a:p>
            <a:r>
              <a:rPr lang="en-US" dirty="0"/>
              <a:t>The digital tools we mentioned earlier can be used here.</a:t>
            </a:r>
          </a:p>
        </p:txBody>
      </p:sp>
    </p:spTree>
    <p:extLst>
      <p:ext uri="{BB962C8B-B14F-4D97-AF65-F5344CB8AC3E}">
        <p14:creationId xmlns:p14="http://schemas.microsoft.com/office/powerpoint/2010/main" val="32628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a list of regular content ideas that could be implemented on a weekly basis. </a:t>
            </a:r>
          </a:p>
          <a:p>
            <a:r>
              <a:rPr lang="en-US" dirty="0"/>
              <a:t>Create a monthly calendar that includes a detailed weekly schedule.</a:t>
            </a:r>
          </a:p>
          <a:p>
            <a:r>
              <a:rPr lang="en-US" dirty="0"/>
              <a:t>Share ideas.</a:t>
            </a:r>
          </a:p>
        </p:txBody>
      </p:sp>
    </p:spTree>
    <p:extLst>
      <p:ext uri="{BB962C8B-B14F-4D97-AF65-F5344CB8AC3E}">
        <p14:creationId xmlns:p14="http://schemas.microsoft.com/office/powerpoint/2010/main" val="141428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and modify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your success with metrics and analytics. </a:t>
            </a:r>
          </a:p>
          <a:p>
            <a:r>
              <a:rPr lang="en-US" dirty="0"/>
              <a:t>Modify as needed to meet your goals.</a:t>
            </a:r>
          </a:p>
        </p:txBody>
      </p:sp>
    </p:spTree>
    <p:extLst>
      <p:ext uri="{BB962C8B-B14F-4D97-AF65-F5344CB8AC3E}">
        <p14:creationId xmlns:p14="http://schemas.microsoft.com/office/powerpoint/2010/main" val="250739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  <a:p>
            <a:r>
              <a:rPr lang="en-US" dirty="0"/>
              <a:t>Contact me: jemiller@harding.edu</a:t>
            </a:r>
          </a:p>
        </p:txBody>
      </p:sp>
    </p:spTree>
    <p:extLst>
      <p:ext uri="{BB962C8B-B14F-4D97-AF65-F5344CB8AC3E}">
        <p14:creationId xmlns:p14="http://schemas.microsoft.com/office/powerpoint/2010/main" val="195047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03" y="539646"/>
            <a:ext cx="8369193" cy="6041036"/>
          </a:xfrm>
        </p:spPr>
      </p:pic>
    </p:spTree>
    <p:extLst>
      <p:ext uri="{BB962C8B-B14F-4D97-AF65-F5344CB8AC3E}">
        <p14:creationId xmlns:p14="http://schemas.microsoft.com/office/powerpoint/2010/main" val="133504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9601200" cy="5441976"/>
          </a:xfrm>
        </p:spPr>
      </p:pic>
    </p:spTree>
    <p:extLst>
      <p:ext uri="{BB962C8B-B14F-4D97-AF65-F5344CB8AC3E}">
        <p14:creationId xmlns:p14="http://schemas.microsoft.com/office/powerpoint/2010/main" val="190503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19528"/>
            <a:ext cx="9601200" cy="5147872"/>
          </a:xfrm>
        </p:spPr>
        <p:txBody>
          <a:bodyPr>
            <a:normAutofit/>
          </a:bodyPr>
          <a:lstStyle/>
          <a:p>
            <a:r>
              <a:rPr lang="en-US" dirty="0"/>
              <a:t>Digital media have revolutionized how we connect with our audiences.</a:t>
            </a:r>
          </a:p>
          <a:p>
            <a:r>
              <a:rPr lang="en-US" dirty="0"/>
              <a:t>Nonprofits have an advantage.</a:t>
            </a:r>
          </a:p>
          <a:p>
            <a:pPr lvl="1"/>
            <a:r>
              <a:rPr lang="en-US" dirty="0"/>
              <a:t>Your purpose is more than selling a product.</a:t>
            </a:r>
          </a:p>
          <a:p>
            <a:pPr lvl="1"/>
            <a:r>
              <a:rPr lang="en-US" dirty="0"/>
              <a:t>Your story is meaningful.</a:t>
            </a:r>
          </a:p>
          <a:p>
            <a:r>
              <a:rPr lang="en-US" dirty="0"/>
              <a:t>Most nonprofits struggle with using social media effectively.</a:t>
            </a:r>
          </a:p>
          <a:p>
            <a:pPr lvl="1"/>
            <a:r>
              <a:rPr lang="en-US" dirty="0"/>
              <a:t>79% of nonprofits report using social media marketing.</a:t>
            </a:r>
          </a:p>
          <a:p>
            <a:pPr lvl="1"/>
            <a:r>
              <a:rPr lang="en-US" dirty="0"/>
              <a:t>Only 24% of those think their approach is effective.</a:t>
            </a:r>
          </a:p>
          <a:p>
            <a:r>
              <a:rPr lang="en-US" dirty="0"/>
              <a:t>Three purposes of this first session</a:t>
            </a:r>
          </a:p>
          <a:p>
            <a:pPr lvl="1"/>
            <a:r>
              <a:rPr lang="en-US" dirty="0"/>
              <a:t>Identify benefits</a:t>
            </a:r>
          </a:p>
          <a:p>
            <a:pPr lvl="1"/>
            <a:r>
              <a:rPr lang="en-US" dirty="0"/>
              <a:t>Identify challenges</a:t>
            </a:r>
          </a:p>
          <a:p>
            <a:pPr lvl="1"/>
            <a:r>
              <a:rPr lang="en-US" dirty="0"/>
              <a:t>Identify solutions</a:t>
            </a:r>
          </a:p>
        </p:txBody>
      </p:sp>
    </p:spTree>
    <p:extLst>
      <p:ext uri="{BB962C8B-B14F-4D97-AF65-F5344CB8AC3E}">
        <p14:creationId xmlns:p14="http://schemas.microsoft.com/office/powerpoint/2010/main" val="2241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2286000"/>
            <a:ext cx="3006766" cy="3581400"/>
          </a:xfrm>
        </p:spPr>
        <p:txBody>
          <a:bodyPr/>
          <a:lstStyle/>
          <a:p>
            <a:r>
              <a:rPr lang="en-US" dirty="0"/>
              <a:t>Raise awareness</a:t>
            </a:r>
          </a:p>
          <a:p>
            <a:r>
              <a:rPr lang="en-US" dirty="0"/>
              <a:t>Raise volunteers</a:t>
            </a:r>
          </a:p>
          <a:p>
            <a:r>
              <a:rPr lang="en-US" dirty="0"/>
              <a:t>Raise funds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31" y="95564"/>
            <a:ext cx="4147269" cy="6640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324"/>
          <a:stretch/>
        </p:blipFill>
        <p:spPr>
          <a:xfrm>
            <a:off x="4101882" y="509666"/>
            <a:ext cx="3807103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" b="41172"/>
          <a:stretch/>
        </p:blipFill>
        <p:spPr>
          <a:xfrm>
            <a:off x="4101882" y="3234128"/>
            <a:ext cx="3822093" cy="31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time</a:t>
            </a:r>
          </a:p>
          <a:p>
            <a:r>
              <a:rPr lang="en-US" dirty="0"/>
              <a:t>Considering cost</a:t>
            </a:r>
          </a:p>
          <a:p>
            <a:r>
              <a:rPr lang="en-US" dirty="0"/>
              <a:t>Knowing which platforms to use</a:t>
            </a:r>
          </a:p>
          <a:p>
            <a:r>
              <a:rPr lang="en-US" dirty="0"/>
              <a:t>Knowing how much to post</a:t>
            </a:r>
          </a:p>
          <a:p>
            <a:r>
              <a:rPr lang="en-US" dirty="0"/>
              <a:t>Knowing what to post</a:t>
            </a:r>
          </a:p>
          <a:p>
            <a:r>
              <a:rPr lang="en-US" dirty="0"/>
              <a:t>Growing your audience</a:t>
            </a:r>
          </a:p>
          <a:p>
            <a:r>
              <a:rPr lang="en-US" dirty="0"/>
              <a:t>Others?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5277"/>
            <a:ext cx="7787147" cy="4545405"/>
          </a:xfrm>
        </p:spPr>
        <p:txBody>
          <a:bodyPr>
            <a:normAutofit/>
          </a:bodyPr>
          <a:lstStyle/>
          <a:p>
            <a:r>
              <a:rPr lang="en-US" dirty="0"/>
              <a:t>Digital tools to save time</a:t>
            </a:r>
          </a:p>
          <a:p>
            <a:pPr lvl="1"/>
            <a:r>
              <a:rPr lang="en-US" dirty="0"/>
              <a:t>Hootsuite, Buffer</a:t>
            </a:r>
          </a:p>
          <a:p>
            <a:pPr lvl="1"/>
            <a:r>
              <a:rPr lang="en-US" dirty="0"/>
              <a:t>Canva, Unsplash, Animoto</a:t>
            </a:r>
          </a:p>
          <a:p>
            <a:pPr lvl="1"/>
            <a:r>
              <a:rPr lang="en-US" dirty="0"/>
              <a:t>Google Trends</a:t>
            </a:r>
          </a:p>
          <a:p>
            <a:pPr lvl="1"/>
            <a:r>
              <a:rPr lang="en-US" dirty="0"/>
              <a:t>Native analytics (Facebook, Twitter, Instagram)</a:t>
            </a:r>
          </a:p>
          <a:p>
            <a:r>
              <a:rPr lang="en-US" dirty="0"/>
              <a:t>Divide time weekly among three activities</a:t>
            </a:r>
          </a:p>
          <a:p>
            <a:pPr lvl="1"/>
            <a:r>
              <a:rPr lang="en-US" dirty="0"/>
              <a:t>Creating content</a:t>
            </a:r>
          </a:p>
          <a:p>
            <a:pPr lvl="1"/>
            <a:r>
              <a:rPr lang="en-US" dirty="0"/>
              <a:t>Engaging with others</a:t>
            </a:r>
          </a:p>
          <a:p>
            <a:pPr lvl="1"/>
            <a:r>
              <a:rPr lang="en-US" dirty="0"/>
              <a:t>Research and diving into analytics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14" y="1094801"/>
            <a:ext cx="1076900" cy="10769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8" y="1094801"/>
            <a:ext cx="1199666" cy="1199666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t="14126" r="25784" b="8701"/>
          <a:stretch/>
        </p:blipFill>
        <p:spPr>
          <a:xfrm>
            <a:off x="10841887" y="1094800"/>
            <a:ext cx="1123288" cy="1079704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t="28952" r="17451" b="15073"/>
          <a:stretch/>
        </p:blipFill>
        <p:spPr>
          <a:xfrm>
            <a:off x="8072497" y="2437443"/>
            <a:ext cx="1181147" cy="1083734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43" y="2437443"/>
            <a:ext cx="1092437" cy="1092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88" y="2437444"/>
            <a:ext cx="1123288" cy="11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14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647</TotalTime>
  <Words>1201</Words>
  <Application>Microsoft Macintosh PowerPoint</Application>
  <PresentationFormat>Widescreen</PresentationFormat>
  <Paragraphs>199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Franklin Gothic Book</vt:lpstr>
      <vt:lpstr>Crop</vt:lpstr>
      <vt:lpstr>Social media and nonprofits  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The challenges</vt:lpstr>
      <vt:lpstr>Making time</vt:lpstr>
      <vt:lpstr>Considering cost</vt:lpstr>
      <vt:lpstr>Knowing which platforms to use</vt:lpstr>
      <vt:lpstr>Knowing how much to post </vt:lpstr>
      <vt:lpstr>Knowing what to post </vt:lpstr>
      <vt:lpstr>Growing your audience</vt:lpstr>
      <vt:lpstr>Conclusion</vt:lpstr>
      <vt:lpstr>PowerPoint Presentation</vt:lpstr>
      <vt:lpstr>Nonprofit social media trends Session 2 </vt:lpstr>
      <vt:lpstr>What social media trends do you see in your field? </vt:lpstr>
      <vt:lpstr>Stories</vt:lpstr>
      <vt:lpstr>Live streams</vt:lpstr>
      <vt:lpstr>Influencers</vt:lpstr>
      <vt:lpstr>User-generated content </vt:lpstr>
      <vt:lpstr>#Hashtags </vt:lpstr>
      <vt:lpstr>PowerPoint Presentation</vt:lpstr>
      <vt:lpstr>Creating a social media strategy Session 3</vt:lpstr>
      <vt:lpstr>Create a social media strategy in 6 steps</vt:lpstr>
      <vt:lpstr>Identify</vt:lpstr>
      <vt:lpstr>Audit and research</vt:lpstr>
      <vt:lpstr>Establish goals</vt:lpstr>
      <vt:lpstr>Create engaging content </vt:lpstr>
      <vt:lpstr>Build a calendar</vt:lpstr>
      <vt:lpstr>Analyze and modify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nonprofits</dc:title>
  <dc:creator>Microsoft Office User</dc:creator>
  <cp:lastModifiedBy>Steve Awtrey</cp:lastModifiedBy>
  <cp:revision>53</cp:revision>
  <dcterms:created xsi:type="dcterms:W3CDTF">2019-04-14T17:45:55Z</dcterms:created>
  <dcterms:modified xsi:type="dcterms:W3CDTF">2019-05-15T17:31:25Z</dcterms:modified>
</cp:coreProperties>
</file>