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7.5-->
<p:presentation xmlns:r="http://schemas.openxmlformats.org/officeDocument/2006/relationships" xmlns:a="http://schemas.openxmlformats.org/drawingml/2006/main" xmlns:p="http://schemas.openxmlformats.org/presentationml/2006/main" saveSubsetFonts="1">
  <p:sldMasterIdLst>
    <p:sldMasterId id="2147483684" r:id="rId1"/>
  </p:sldMasterIdLst>
  <p:notesMasterIdLst>
    <p:notesMasterId r:id="rId2"/>
  </p:notesMasterIdLst>
  <p:handoutMasterIdLst>
    <p:handoutMasterId r:id="rId3"/>
  </p:handoutMasterIdLst>
  <p:sldIdLst>
    <p:sldId id="809" r:id="rId4"/>
    <p:sldId id="797" r:id="rId5"/>
    <p:sldId id="787" r:id="rId6"/>
    <p:sldId id="789" r:id="rId7"/>
    <p:sldId id="791" r:id="rId8"/>
    <p:sldId id="792" r:id="rId9"/>
    <p:sldId id="790" r:id="rId10"/>
    <p:sldId id="793" r:id="rId11"/>
    <p:sldId id="782" r:id="rId12"/>
    <p:sldId id="783" r:id="rId13"/>
    <p:sldId id="784" r:id="rId14"/>
    <p:sldId id="785" r:id="rId15"/>
    <p:sldId id="795" r:id="rId16"/>
    <p:sldId id="794" r:id="rId17"/>
    <p:sldId id="796" r:id="rId18"/>
    <p:sldId id="799" r:id="rId19"/>
    <p:sldId id="800" r:id="rId20"/>
    <p:sldId id="808" r:id="rId21"/>
    <p:sldId id="807" r:id="rId22"/>
    <p:sldId id="806" r:id="rId23"/>
    <p:sldId id="805" r:id="rId24"/>
    <p:sldId id="804" r:id="rId25"/>
    <p:sldId id="803" r:id="rId26"/>
    <p:sldId id="802" r:id="rId27"/>
    <p:sldId id="801" r:id="rId28"/>
    <p:sldId id="810" r:id="rId29"/>
    <p:sldId id="813" r:id="rId30"/>
    <p:sldId id="814" r:id="rId31"/>
    <p:sldId id="815" r:id="rId32"/>
    <p:sldId id="811" r:id="rId33"/>
    <p:sldId id="812" r:id="rId34"/>
  </p:sldIdLst>
  <p:sldSz cx="9144000" cy="6858000" type="screen4x3"/>
  <p:notesSz cx="6858000" cy="9296400"/>
  <p:custDataLst>
    <p:tags r:id="rId35"/>
  </p:custDataLst>
  <p:defaultTextStyle>
    <a:defPPr>
      <a:defRPr lang="en-US"/>
    </a:defPPr>
    <a:lvl1pPr algn="l" rtl="0" fontAlgn="base">
      <a:spcBef>
        <a:spcPct val="20000"/>
      </a:spcBef>
      <a:spcAft>
        <a:spcPct val="0"/>
      </a:spcAft>
      <a:buChar char="•"/>
      <a:defRPr sz="32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har char="•"/>
      <a:defRPr sz="32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har char="•"/>
      <a:defRPr sz="32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har char="•"/>
      <a:defRPr sz="32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har char="•"/>
      <a:defRPr sz="3200" kern="1200">
        <a:solidFill>
          <a:schemeClr val="tx1"/>
        </a:solidFill>
        <a:latin typeface="Arial" panose="020b0604020202020204" pitchFamily="34" charset="0"/>
        <a:ea typeface="+mn-ea"/>
        <a:cs typeface="+mn-cs"/>
      </a:defRPr>
    </a:lvl5pPr>
    <a:lvl6pPr marL="2286000" algn="l" defTabSz="914400" rtl="0" eaLnBrk="1" latinLnBrk="0" hangingPunct="1">
      <a:defRPr sz="3200" kern="1200">
        <a:solidFill>
          <a:schemeClr val="tx1"/>
        </a:solidFill>
        <a:latin typeface="Arial" panose="020b0604020202020204" pitchFamily="34" charset="0"/>
        <a:ea typeface="+mn-ea"/>
        <a:cs typeface="+mn-cs"/>
      </a:defRPr>
    </a:lvl6pPr>
    <a:lvl7pPr marL="2743200" algn="l" defTabSz="914400" rtl="0" eaLnBrk="1" latinLnBrk="0" hangingPunct="1">
      <a:defRPr sz="3200" kern="1200">
        <a:solidFill>
          <a:schemeClr val="tx1"/>
        </a:solidFill>
        <a:latin typeface="Arial" panose="020b0604020202020204" pitchFamily="34" charset="0"/>
        <a:ea typeface="+mn-ea"/>
        <a:cs typeface="+mn-cs"/>
      </a:defRPr>
    </a:lvl7pPr>
    <a:lvl8pPr marL="3200400" algn="l" defTabSz="914400" rtl="0" eaLnBrk="1" latinLnBrk="0" hangingPunct="1">
      <a:defRPr sz="3200" kern="1200">
        <a:solidFill>
          <a:schemeClr val="tx1"/>
        </a:solidFill>
        <a:latin typeface="Arial" panose="020b0604020202020204" pitchFamily="34" charset="0"/>
        <a:ea typeface="+mn-ea"/>
        <a:cs typeface="+mn-cs"/>
      </a:defRPr>
    </a:lvl8pPr>
    <a:lvl9pPr marL="3657600" algn="l" defTabSz="914400" rtl="0" eaLnBrk="1" latinLnBrk="0" hangingPunct="1">
      <a:defRPr sz="3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0">
          <p15:clr>
            <a:srgbClr val="A4A3A4"/>
          </p15:clr>
        </p15:guide>
        <p15:guide id="3" pos="2880">
          <p15:clr>
            <a:srgbClr val="A4A3A4"/>
          </p15:clr>
        </p15:guide>
        <p15:guide id="4" pos="552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a:srgbClr val="005696"/>
    <a:srgbClr val="4B3219"/>
    <a:srgbClr val="C68C52"/>
    <a:srgbClr val="5A2781"/>
    <a:srgbClr val="32757A"/>
    <a:srgbClr val="285E62"/>
    <a:srgbClr val="2C2C84"/>
    <a:srgbClr val="5F2987"/>
    <a:srgbClr val="5D7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55" autoAdjust="0"/>
    <p:restoredTop sz="95249" autoAdjust="0"/>
  </p:normalViewPr>
  <p:slideViewPr>
    <p:cSldViewPr showGuides="1">
      <p:cViewPr varScale="1">
        <p:scale>
          <a:sx n="110" d="100"/>
          <a:sy n="110" d="100"/>
        </p:scale>
        <p:origin x="1362" y="96"/>
      </p:cViewPr>
      <p:guideLst>
        <p:guide orient="horz" pos="2160"/>
        <p:guide pos="480"/>
        <p:guide pos="2880"/>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298"/>
    </p:cViewPr>
  </p:sorterViewPr>
  <p:notesViewPr>
    <p:cSldViewPr>
      <p:cViewPr varScale="1">
        <p:scale>
          <a:sx n="80" d="100"/>
          <a:sy n="80" d="100"/>
        </p:scale>
        <p:origin x="-966" y="-96"/>
      </p:cViewPr>
      <p:guideLst>
        <p:guide orient="horz" pos="2928"/>
        <p:guide pos="2160"/>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tags" Target="tags/tag1.xml" /><Relationship Id="rId36" Type="http://schemas.openxmlformats.org/officeDocument/2006/relationships/presProps" Target="presProps.xml" /><Relationship Id="rId37" Type="http://schemas.openxmlformats.org/officeDocument/2006/relationships/viewProps" Target="viewProps.xml" /><Relationship Id="rId38" Type="http://schemas.openxmlformats.org/officeDocument/2006/relationships/theme" Target="theme/theme1.xml" /><Relationship Id="rId39"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
        <p:nvSpPr>
          <p:cNvPr id="34818"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5" tIns="46568" rIns="93135" bIns="46568" numCol="1" anchor="t" anchorCtr="0" compatLnSpc="1">
            <a:prstTxWarp prst="textNoShape">
              <a:avLst/>
            </a:prstTxWarp>
          </a:bodyPr>
          <a:lstStyle>
            <a:lvl1pPr defTabSz="928688">
              <a:spcBef>
                <a:spcPct val="0"/>
              </a:spcBef>
              <a:buFontTx/>
              <a:buNone/>
              <a:defRPr sz="1300"/>
            </a:lvl1pPr>
          </a:lstStyle>
          <a:p>
            <a:pPr>
              <a:defRPr/>
            </a:pPr>
            <a:endParaRPr lang="en-US"/>
          </a:p>
        </p:txBody>
      </p:sp>
      <p:sp>
        <p:nvSpPr>
          <p:cNvPr id="34819"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5" tIns="46568" rIns="93135" bIns="46568" numCol="1" anchor="t" anchorCtr="0" compatLnSpc="1">
            <a:prstTxWarp prst="textNoShape">
              <a:avLst/>
            </a:prstTxWarp>
          </a:bodyPr>
          <a:lstStyle>
            <a:lvl1pPr algn="r" defTabSz="928688">
              <a:spcBef>
                <a:spcPct val="0"/>
              </a:spcBef>
              <a:buFontTx/>
              <a:buNone/>
              <a:defRPr sz="1300"/>
            </a:lvl1pPr>
          </a:lstStyle>
          <a:p>
            <a:pPr>
              <a:defRPr/>
            </a:pPr>
            <a:endParaRPr lang="en-US"/>
          </a:p>
        </p:txBody>
      </p:sp>
      <p:sp>
        <p:nvSpPr>
          <p:cNvPr id="34820"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5" tIns="46568" rIns="93135" bIns="46568" numCol="1" anchor="b" anchorCtr="0" compatLnSpc="1">
            <a:prstTxWarp prst="textNoShape">
              <a:avLst/>
            </a:prstTxWarp>
          </a:bodyPr>
          <a:lstStyle>
            <a:lvl1pPr defTabSz="928688">
              <a:spcBef>
                <a:spcPct val="0"/>
              </a:spcBef>
              <a:buFontTx/>
              <a:buNone/>
              <a:defRPr sz="1300"/>
            </a:lvl1pPr>
          </a:lstStyle>
          <a:p>
            <a:pPr>
              <a:defRPr/>
            </a:pPr>
            <a:endParaRPr lang="en-US"/>
          </a:p>
        </p:txBody>
      </p:sp>
      <p:sp>
        <p:nvSpPr>
          <p:cNvPr id="34821"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35" tIns="46568" rIns="93135" bIns="46568" numCol="1" anchor="b" anchorCtr="0" compatLnSpc="1">
            <a:prstTxWarp prst="textNoShape">
              <a:avLst/>
            </a:prstTxWarp>
          </a:bodyPr>
          <a:lstStyle>
            <a:lvl1pPr algn="r" defTabSz="928688">
              <a:spcBef>
                <a:spcPct val="0"/>
              </a:spcBef>
              <a:buFontTx/>
              <a:buNone/>
              <a:defRPr sz="1300"/>
            </a:lvl1pPr>
          </a:lstStyle>
          <a:p>
            <a:pPr>
              <a:defRPr/>
            </a:pPr>
            <a:fld id="{1F92E16E-6777-4F3A-98B6-5FE00AF5B300}" type="slidenum">
              <a:rPr lang="en-US"/>
              <a:pPr>
                <a:defRPr/>
              </a:pPr>
              <a:t>‹#›</a:t>
            </a:fld>
          </a:p>
        </p:txBody>
      </p:sp>
    </p:spTree>
    <p:extLst>
      <p:ext uri="{BB962C8B-B14F-4D97-AF65-F5344CB8AC3E}">
        <p14:creationId xmlns:p14="http://schemas.microsoft.com/office/powerpoint/2010/main" val="177063030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xfrm>
      </p:grpSpPr>
      <p:sp>
        <p:nvSpPr>
          <p:cNvPr id="312322" name="Rectangle 2050"/>
          <p:cNvSpPr>
            <a:spLocks noGrp="1" noChangeArrowheads="1"/>
          </p:cNvSpPr>
          <p:nvPr>
            <p:ph type="hdr" sz="quarter"/>
          </p:nvPr>
        </p:nvSpPr>
        <p:spPr bwMode="auto">
          <a:xfrm>
            <a:off x="0" y="0"/>
            <a:ext cx="299085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28" rIns="91658" bIns="45828" numCol="1" anchor="t" anchorCtr="0" compatLnSpc="1">
            <a:prstTxWarp prst="textNoShape">
              <a:avLst/>
            </a:prstTxWarp>
          </a:bodyPr>
          <a:lstStyle>
            <a:lvl1pPr>
              <a:spcBef>
                <a:spcPct val="0"/>
              </a:spcBef>
              <a:buFontTx/>
              <a:buNone/>
              <a:defRPr sz="1200" b="1">
                <a:solidFill>
                  <a:schemeClr val="bg1"/>
                </a:solidFill>
              </a:defRPr>
            </a:lvl1pPr>
          </a:lstStyle>
          <a:p>
            <a:pPr>
              <a:defRPr/>
            </a:pPr>
            <a:endParaRPr lang="en-US"/>
          </a:p>
        </p:txBody>
      </p:sp>
      <p:sp>
        <p:nvSpPr>
          <p:cNvPr id="312323" name="Rectangle 2051"/>
          <p:cNvSpPr>
            <a:spLocks noGrp="1" noChangeArrowheads="1"/>
          </p:cNvSpPr>
          <p:nvPr>
            <p:ph type="dt" idx="1"/>
          </p:nvPr>
        </p:nvSpPr>
        <p:spPr bwMode="auto">
          <a:xfrm>
            <a:off x="3887788" y="0"/>
            <a:ext cx="299085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28" rIns="91658" bIns="45828" numCol="1" anchor="t" anchorCtr="0" compatLnSpc="1">
            <a:prstTxWarp prst="textNoShape">
              <a:avLst/>
            </a:prstTxWarp>
          </a:bodyPr>
          <a:lstStyle>
            <a:lvl1pPr algn="r">
              <a:spcBef>
                <a:spcPct val="0"/>
              </a:spcBef>
              <a:buFontTx/>
              <a:buNone/>
              <a:defRPr sz="1200" b="1">
                <a:solidFill>
                  <a:schemeClr val="bg1"/>
                </a:solidFill>
              </a:defRPr>
            </a:lvl1pPr>
          </a:lstStyle>
          <a:p>
            <a:pPr>
              <a:defRPr/>
            </a:pPr>
            <a:endParaRPr lang="en-US"/>
          </a:p>
        </p:txBody>
      </p:sp>
      <p:sp>
        <p:nvSpPr>
          <p:cNvPr id="29700" name="Rectangle 2052"/>
          <p:cNvSpPr>
            <a:spLocks noGrp="1" noRot="1" noChangeAspect="1" noChangeArrowheads="1" noTextEdit="1"/>
          </p:cNvSpPr>
          <p:nvPr>
            <p:ph type="sldImg" idx="2"/>
          </p:nvPr>
        </p:nvSpPr>
        <p:spPr bwMode="auto">
          <a:xfrm>
            <a:off x="1058863" y="687388"/>
            <a:ext cx="4684712" cy="3513137"/>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2325" name="Rectangle 2053"/>
          <p:cNvSpPr>
            <a:spLocks noGrp="1" noChangeArrowheads="1"/>
          </p:cNvSpPr>
          <p:nvPr>
            <p:ph type="body" sz="quarter" idx="3"/>
          </p:nvPr>
        </p:nvSpPr>
        <p:spPr bwMode="auto">
          <a:xfrm>
            <a:off x="896938" y="4429125"/>
            <a:ext cx="5084762" cy="420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28" rIns="91658" bIns="458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2326" name="Rectangle 2054"/>
          <p:cNvSpPr>
            <a:spLocks noGrp="1" noChangeArrowheads="1"/>
          </p:cNvSpPr>
          <p:nvPr>
            <p:ph type="ftr" sz="quarter" idx="4"/>
          </p:nvPr>
        </p:nvSpPr>
        <p:spPr bwMode="auto">
          <a:xfrm>
            <a:off x="0" y="8859838"/>
            <a:ext cx="2990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28" rIns="91658" bIns="45828" numCol="1" anchor="b" anchorCtr="0" compatLnSpc="1">
            <a:prstTxWarp prst="textNoShape">
              <a:avLst/>
            </a:prstTxWarp>
          </a:bodyPr>
          <a:lstStyle>
            <a:lvl1pPr>
              <a:spcBef>
                <a:spcPct val="0"/>
              </a:spcBef>
              <a:buFontTx/>
              <a:buNone/>
              <a:defRPr sz="1200" b="1">
                <a:solidFill>
                  <a:schemeClr val="bg1"/>
                </a:solidFill>
              </a:defRPr>
            </a:lvl1pPr>
          </a:lstStyle>
          <a:p>
            <a:pPr>
              <a:defRPr/>
            </a:pPr>
            <a:endParaRPr lang="en-US"/>
          </a:p>
        </p:txBody>
      </p:sp>
      <p:sp>
        <p:nvSpPr>
          <p:cNvPr id="312327" name="Rectangle 2055"/>
          <p:cNvSpPr>
            <a:spLocks noGrp="1" noChangeArrowheads="1"/>
          </p:cNvSpPr>
          <p:nvPr>
            <p:ph type="sldNum" sz="quarter" idx="5"/>
          </p:nvPr>
        </p:nvSpPr>
        <p:spPr bwMode="auto">
          <a:xfrm>
            <a:off x="3887788" y="8859838"/>
            <a:ext cx="2990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58" tIns="45828" rIns="91658" bIns="45828" numCol="1" anchor="b" anchorCtr="0" compatLnSpc="1">
            <a:prstTxWarp prst="textNoShape">
              <a:avLst/>
            </a:prstTxWarp>
          </a:bodyPr>
          <a:lstStyle>
            <a:lvl1pPr algn="r">
              <a:spcBef>
                <a:spcPct val="0"/>
              </a:spcBef>
              <a:buFontTx/>
              <a:buNone/>
              <a:defRPr sz="1200" b="1">
                <a:solidFill>
                  <a:schemeClr val="bg1"/>
                </a:solidFill>
              </a:defRPr>
            </a:lvl1pPr>
          </a:lstStyle>
          <a:p>
            <a:pPr>
              <a:defRPr/>
            </a:pPr>
            <a:fld id="{CA1BAAC0-3E12-4A02-AA0C-9387D2FB88C7}" type="slidenum">
              <a:rPr lang="en-US"/>
              <a:pPr>
                <a:defRPr/>
              </a:pPr>
              <a:t>‹#›</a:t>
            </a:fld>
          </a:p>
        </p:txBody>
      </p:sp>
    </p:spTree>
    <p:extLst>
      <p:ext uri="{BB962C8B-B14F-4D97-AF65-F5344CB8AC3E}">
        <p14:creationId xmlns:p14="http://schemas.microsoft.com/office/powerpoint/2010/main" val="1657485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3.png" /><Relationship Id="rId3" Type="http://schemas.openxmlformats.org/officeDocument/2006/relationships/image" Target="../media/image4.png" /><Relationship Id="rId4"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4.png" /><Relationship Id="rId3"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le Slide">
    <p:spTree>
      <p:nvGrpSpPr>
        <p:cNvPr id="1" name=""/>
        <p:cNvGrpSpPr/>
        <p:nvPr/>
      </p:nvGrpSpPr>
      <p:grpSpPr>
        <a:xfrm>
          <a:off x="0" y="0"/>
          <a:ext cx="0" cy="0"/>
        </a:xfrm>
      </p:grpSpPr>
      <p:sp>
        <p:nvSpPr>
          <p:cNvPr id="3074" name="Rectangle 2"/>
          <p:cNvSpPr>
            <a:spLocks noGrp="1" noChangeArrowheads="1"/>
          </p:cNvSpPr>
          <p:nvPr>
            <p:ph type="ctrTitle"/>
          </p:nvPr>
        </p:nvSpPr>
        <p:spPr>
          <a:xfrm>
            <a:off x="1143000" y="2057400"/>
            <a:ext cx="7315200" cy="1371600"/>
          </a:xfrm>
        </p:spPr>
        <p:txBody>
          <a:bodyPr anchor="ctr"/>
          <a:lstStyle>
            <a:lvl1pPr algn="ctr">
              <a:lnSpc>
                <a:spcPct val="80000"/>
              </a:lnSpc>
              <a:defRPr sz="3200" b="1">
                <a:solidFill>
                  <a:srgbClr val="C00000"/>
                </a:solidFill>
                <a:latin typeface="Arial" panose="020b0604020202020204" pitchFamily="34" charset="0"/>
                <a:cs typeface="Arial" panose="020b0604020202020204" pitchFamily="34" charset="0"/>
              </a:defRPr>
            </a:lvl1pPr>
          </a:lstStyle>
          <a:p>
            <a:pPr lvl="0"/>
            <a:r>
              <a:rPr lang="en-US" noProof="0" smtClean="0"/>
              <a:t>Click to edit Master title style</a:t>
            </a:r>
          </a:p>
        </p:txBody>
      </p:sp>
      <p:pic>
        <p:nvPicPr>
          <p:cNvPr id="2" name="Picture 1"/>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3435190" y="5181600"/>
            <a:ext cx="2273620" cy="798510"/>
          </a:xfrm>
          <a:prstGeom prst="rect">
            <a:avLst/>
          </a:prstGeom>
        </p:spPr>
      </p:pic>
    </p:spTree>
    <p:extLst>
      <p:ext uri="{BB962C8B-B14F-4D97-AF65-F5344CB8AC3E}">
        <p14:creationId xmlns:p14="http://schemas.microsoft.com/office/powerpoint/2010/main" val="217636250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lvl1pPr algn="ctr">
              <a:defRPr sz="2800" b="1">
                <a:solidFill>
                  <a:schemeClr val="tx1"/>
                </a:solidFill>
                <a:latin typeface="Arial Black" panose="020b0a040201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457200" indent="-457200">
              <a:buClr>
                <a:srgbClr val="C00000"/>
              </a:buClr>
              <a:buSzTx/>
              <a:buFont typeface="Arial" panose="020b0604020202020204" pitchFamily="34" charset="0"/>
              <a:buChar char="▼"/>
              <a:defRPr lang="en-US" sz="1800" b="1" kern="1200" smtClean="0">
                <a:solidFill>
                  <a:schemeClr val="tx2">
                    <a:lumMod val="50000"/>
                    <a:lumOff val="50000"/>
                  </a:schemeClr>
                </a:solidFill>
                <a:latin typeface="Arial" panose="020b0604020202020204" pitchFamily="34" charset="0"/>
                <a:ea typeface="+mn-ea"/>
                <a:cs typeface="Arial" panose="020b0604020202020204" pitchFamily="34" charset="0"/>
              </a:defRPr>
            </a:lvl1pPr>
            <a:lvl2pPr marL="914400" indent="-457200">
              <a:buClr>
                <a:srgbClr val="C00000"/>
              </a:buClr>
              <a:buSzPct val="75000"/>
              <a:buFont typeface="Arial" panose="020b0604020202020204" pitchFamily="34" charset="0"/>
              <a:buChar char="▼"/>
              <a:defRPr lang="en-US" sz="1600" b="1" kern="1200" smtClean="0">
                <a:solidFill>
                  <a:schemeClr val="tx2">
                    <a:lumMod val="50000"/>
                    <a:lumOff val="50000"/>
                  </a:schemeClr>
                </a:solidFill>
                <a:latin typeface="+mn-lt"/>
                <a:ea typeface="+mn-ea"/>
                <a:cs typeface="+mn-cs"/>
              </a:defRPr>
            </a:lvl2pPr>
            <a:lvl3pPr marL="1371600" indent="-457200">
              <a:buClr>
                <a:srgbClr val="C00000"/>
              </a:buClr>
              <a:buSzPct val="65000"/>
              <a:buFont typeface="Arial" panose="020b0604020202020204" pitchFamily="34" charset="0"/>
              <a:buChar char="▼"/>
              <a:defRPr lang="en-US" sz="1400" b="1" kern="1200" smtClean="0">
                <a:solidFill>
                  <a:schemeClr val="tx2">
                    <a:lumMod val="50000"/>
                    <a:lumOff val="50000"/>
                  </a:schemeClr>
                </a:solidFill>
                <a:latin typeface="+mn-lt"/>
                <a:ea typeface="+mn-ea"/>
                <a:cs typeface="+mn-cs"/>
              </a:defRPr>
            </a:lvl3pPr>
            <a:lvl4pPr marL="1600200" indent="-228600">
              <a:buClr>
                <a:srgbClr val="C00000"/>
              </a:buClr>
              <a:buSzPct val="65000"/>
              <a:buFont typeface="Arial" panose="020b0604020202020204" pitchFamily="34" charset="0"/>
              <a:buChar char="▼"/>
              <a:defRPr lang="en-US" sz="1200" b="1" kern="1200" smtClean="0">
                <a:solidFill>
                  <a:schemeClr val="tx2">
                    <a:lumMod val="50000"/>
                    <a:lumOff val="50000"/>
                  </a:schemeClr>
                </a:solidFill>
                <a:latin typeface="+mn-lt"/>
                <a:ea typeface="+mn-ea"/>
                <a:cs typeface="+mn-cs"/>
              </a:defRPr>
            </a:lvl4pPr>
            <a:lvl5pPr marL="2057400" indent="-228600">
              <a:buClr>
                <a:srgbClr val="C00000"/>
              </a:buClr>
              <a:buFont typeface="Arial" panose="020b0604020202020204" pitchFamily="34" charset="0"/>
              <a:buChar char="▼"/>
              <a:defRPr lang="en-US" sz="1200" b="1" kern="1200">
                <a:solidFill>
                  <a:schemeClr val="tx2">
                    <a:lumMod val="50000"/>
                    <a:lumOff val="50000"/>
                  </a:schemeClr>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3231909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Custom Layou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5105514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lstStyle>
            <a:lvl1pPr algn="l">
              <a:defRPr sz="4000" b="1" cap="all">
                <a:solidFill>
                  <a:srgbClr val="C00000"/>
                </a:solidFill>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7434174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849201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Title Only">
    <p:spTree>
      <p:nvGrpSpPr>
        <p:cNvPr id="1" name=""/>
        <p:cNvGrpSpPr/>
        <p:nvPr/>
      </p:nvGrpSpPr>
      <p:grpSpPr>
        <a:xfrm>
          <a:off x="0" y="0"/>
          <a:ext cx="0" cy="0"/>
        </a:xfrm>
      </p:grpSpPr>
      <p:sp>
        <p:nvSpPr>
          <p:cNvPr id="3" name="Rectangle 2"/>
          <p:cNvSpPr/>
          <p:nvPr userDrawn="1"/>
        </p:nvSpPr>
        <p:spPr bwMode="auto">
          <a:xfrm>
            <a:off x="0" y="0"/>
            <a:ext cx="9144000" cy="457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4" name="Rectangle 3"/>
          <p:cNvSpPr/>
          <p:nvPr userDrawn="1"/>
        </p:nvSpPr>
        <p:spPr bwMode="auto">
          <a:xfrm>
            <a:off x="0" y="6400800"/>
            <a:ext cx="9144000" cy="457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pic>
        <p:nvPicPr>
          <p:cNvPr id="6" name="Picture 5"/>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209143" y="2590800"/>
            <a:ext cx="3717644" cy="1676400"/>
          </a:xfrm>
          <a:prstGeom prst="rect">
            <a:avLst/>
          </a:prstGeom>
        </p:spPr>
      </p:pic>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7466713" y="4648200"/>
            <a:ext cx="1138555"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2440546" y="5541129"/>
            <a:ext cx="4138043" cy="882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bwMode="auto">
          <a:xfrm>
            <a:off x="-13648" y="-13648"/>
            <a:ext cx="9171296" cy="242248"/>
          </a:xfrm>
          <a:prstGeom prst="rect">
            <a:avLst/>
          </a:prstGeom>
          <a:solidFill>
            <a:schemeClr val="tx1">
              <a:lumMod val="50000"/>
              <a:lumOff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11" name="Rectangle 10"/>
          <p:cNvSpPr/>
          <p:nvPr userDrawn="1"/>
        </p:nvSpPr>
        <p:spPr bwMode="auto">
          <a:xfrm>
            <a:off x="-27296" y="6629400"/>
            <a:ext cx="9184944" cy="242248"/>
          </a:xfrm>
          <a:prstGeom prst="rect">
            <a:avLst/>
          </a:prstGeom>
          <a:solidFill>
            <a:schemeClr val="tx1">
              <a:lumMod val="50000"/>
              <a:lumOff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12" name="Isosceles Triangle 11"/>
          <p:cNvSpPr/>
          <p:nvPr userDrawn="1"/>
        </p:nvSpPr>
        <p:spPr bwMode="auto">
          <a:xfrm rot="10800000" flipH="1">
            <a:off x="530301" y="5118"/>
            <a:ext cx="208026" cy="228600"/>
          </a:xfrm>
          <a:prstGeom prst="triangle">
            <a:avLst/>
          </a:prstGeom>
          <a:solidFill>
            <a:srgbClr val="C0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Tree>
    <p:extLst>
      <p:ext uri="{BB962C8B-B14F-4D97-AF65-F5344CB8AC3E}">
        <p14:creationId xmlns:p14="http://schemas.microsoft.com/office/powerpoint/2010/main" val="200266214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1_Title Only">
    <p:spTree>
      <p:nvGrpSpPr>
        <p:cNvPr id="1" name=""/>
        <p:cNvGrpSpPr/>
        <p:nvPr/>
      </p:nvGrpSpPr>
      <p:grpSpPr>
        <a:xfrm>
          <a:off x="0" y="0"/>
          <a:ext cx="0" cy="0"/>
        </a:xfrm>
      </p:grpSpPr>
      <p:sp>
        <p:nvSpPr>
          <p:cNvPr id="3" name="Rectangle 2"/>
          <p:cNvSpPr/>
          <p:nvPr userDrawn="1"/>
        </p:nvSpPr>
        <p:spPr bwMode="auto">
          <a:xfrm>
            <a:off x="0" y="0"/>
            <a:ext cx="9144000" cy="457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4" name="Rectangle 3"/>
          <p:cNvSpPr/>
          <p:nvPr userDrawn="1"/>
        </p:nvSpPr>
        <p:spPr bwMode="auto">
          <a:xfrm>
            <a:off x="0" y="6400800"/>
            <a:ext cx="9144000" cy="4572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pic>
        <p:nvPicPr>
          <p:cNvPr id="6" name="Picture 5"/>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209143" y="2590800"/>
            <a:ext cx="3717644" cy="1676400"/>
          </a:xfrm>
          <a:prstGeom prst="rect">
            <a:avLst/>
          </a:prstGeom>
        </p:spPr>
      </p:pic>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4343400" y="2621507"/>
            <a:ext cx="4138043" cy="882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userDrawn="1"/>
        </p:nvSpPr>
        <p:spPr bwMode="auto">
          <a:xfrm>
            <a:off x="-13648" y="-13648"/>
            <a:ext cx="9171296" cy="242248"/>
          </a:xfrm>
          <a:prstGeom prst="rect">
            <a:avLst/>
          </a:prstGeom>
          <a:solidFill>
            <a:schemeClr val="tx1">
              <a:lumMod val="50000"/>
              <a:lumOff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11" name="Rectangle 10"/>
          <p:cNvSpPr/>
          <p:nvPr userDrawn="1"/>
        </p:nvSpPr>
        <p:spPr bwMode="auto">
          <a:xfrm>
            <a:off x="-27296" y="6629400"/>
            <a:ext cx="9184944" cy="242248"/>
          </a:xfrm>
          <a:prstGeom prst="rect">
            <a:avLst/>
          </a:prstGeom>
          <a:solidFill>
            <a:schemeClr val="tx1">
              <a:lumMod val="50000"/>
              <a:lumOff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12" name="Isosceles Triangle 11"/>
          <p:cNvSpPr/>
          <p:nvPr userDrawn="1"/>
        </p:nvSpPr>
        <p:spPr bwMode="auto">
          <a:xfrm rot="10800000" flipH="1">
            <a:off x="530301" y="5118"/>
            <a:ext cx="208026" cy="228600"/>
          </a:xfrm>
          <a:prstGeom prst="triangle">
            <a:avLst/>
          </a:prstGeom>
          <a:solidFill>
            <a:srgbClr val="C0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smtClean="0">
              <a:ln>
                <a:noFill/>
              </a:ln>
              <a:solidFill>
                <a:schemeClr val="tx1"/>
              </a:solidFill>
              <a:effectLst/>
              <a:latin typeface="Times" pitchFamily="18" charset="0"/>
            </a:endParaRPr>
          </a:p>
        </p:txBody>
      </p:sp>
      <p:sp>
        <p:nvSpPr>
          <p:cNvPr id="13" name="Rectangle 12"/>
          <p:cNvSpPr/>
          <p:nvPr userDrawn="1"/>
        </p:nvSpPr>
        <p:spPr>
          <a:xfrm>
            <a:off x="228600" y="5915051"/>
            <a:ext cx="8534400" cy="400110"/>
          </a:xfrm>
          <a:prstGeom prst="rect">
            <a:avLst/>
          </a:prstGeom>
        </p:spPr>
        <p:txBody>
          <a:bodyPr wrap="square">
            <a:spAutoFit/>
          </a:bodyPr>
          <a:lstStyle/>
          <a:p>
            <a:pPr defTabSz="914400"/>
            <a:r>
              <a:rPr lang="en-US" sz="1000" b="1">
                <a:solidFill>
                  <a:prstClr val="white">
                    <a:lumMod val="65000"/>
                  </a:prstClr>
                </a:solidFill>
              </a:rPr>
              <a:t>Copyright </a:t>
            </a:r>
            <a:r>
              <a:rPr lang="en-US" sz="1000" b="1" smtClean="0">
                <a:solidFill>
                  <a:prstClr val="white">
                    <a:lumMod val="65000"/>
                  </a:prstClr>
                </a:solidFill>
              </a:rPr>
              <a:t>2018 </a:t>
            </a:r>
            <a:r>
              <a:rPr lang="en-US" sz="1000" b="1">
                <a:solidFill>
                  <a:prstClr val="white">
                    <a:lumMod val="65000"/>
                  </a:prstClr>
                </a:solidFill>
              </a:rPr>
              <a:t>Maynard Cooper &amp; Gale PC. All rights reserved. Reproduction or use of these materials, including for </a:t>
            </a:r>
            <a:r>
              <a:rPr lang="en-US" sz="1000" b="1" i="1">
                <a:solidFill>
                  <a:prstClr val="white">
                    <a:lumMod val="65000"/>
                  </a:prstClr>
                </a:solidFill>
              </a:rPr>
              <a:t>in-house training</a:t>
            </a:r>
            <a:r>
              <a:rPr lang="en-US" sz="1000" b="1">
                <a:solidFill>
                  <a:prstClr val="white">
                    <a:lumMod val="65000"/>
                  </a:prstClr>
                </a:solidFill>
              </a:rPr>
              <a:t>, without authorization of the authors is prohibited.</a:t>
            </a:r>
          </a:p>
        </p:txBody>
      </p:sp>
    </p:spTree>
    <p:extLst>
      <p:ext uri="{BB962C8B-B14F-4D97-AF65-F5344CB8AC3E}">
        <p14:creationId xmlns:p14="http://schemas.microsoft.com/office/powerpoint/2010/main" val="3377769478"/>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image" Target="../media/image5.png" /><Relationship Id="rId9"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dpi="0" rotWithShape="1">
          <a:blip r:embed="rId8">
            <a:lum/>
          </a:blip>
          <a:stretch>
            <a:fillRect l="-7000" t="3000" r="-7000" b="3000"/>
          </a:stretch>
        </a:blip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6858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7560193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87" r:id="rId4"/>
    <p:sldLayoutId id="2147483688" r:id="rId5"/>
    <p:sldLayoutId id="2147483690" r:id="rId6"/>
    <p:sldLayoutId id="2147483692" r:id="rId7"/>
  </p:sldLayoutIdLst>
  <p:transition/>
  <p:timing/>
  <p:txStyles>
    <p:titleStyle>
      <a:lvl1pPr algn="ctr" rtl="0" eaLnBrk="1" fontAlgn="base" hangingPunct="1">
        <a:spcBef>
          <a:spcPct val="0"/>
        </a:spcBef>
        <a:spcAft>
          <a:spcPct val="0"/>
        </a:spcAft>
        <a:defRPr sz="2800" b="1">
          <a:solidFill>
            <a:schemeClr val="tx1">
              <a:lumMod val="50000"/>
              <a:lumOff val="50000"/>
            </a:schemeClr>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3600">
          <a:solidFill>
            <a:schemeClr val="tx1"/>
          </a:solidFill>
          <a:latin typeface="Times" pitchFamily="18" charset="0"/>
        </a:defRPr>
      </a:lvl2pPr>
      <a:lvl3pPr algn="l" rtl="0" eaLnBrk="1" fontAlgn="base" hangingPunct="1">
        <a:spcBef>
          <a:spcPct val="0"/>
        </a:spcBef>
        <a:spcAft>
          <a:spcPct val="0"/>
        </a:spcAft>
        <a:defRPr sz="3600">
          <a:solidFill>
            <a:schemeClr val="tx1"/>
          </a:solidFill>
          <a:latin typeface="Times" pitchFamily="18" charset="0"/>
        </a:defRPr>
      </a:lvl3pPr>
      <a:lvl4pPr algn="l" rtl="0" eaLnBrk="1" fontAlgn="base" hangingPunct="1">
        <a:spcBef>
          <a:spcPct val="0"/>
        </a:spcBef>
        <a:spcAft>
          <a:spcPct val="0"/>
        </a:spcAft>
        <a:defRPr sz="3600">
          <a:solidFill>
            <a:schemeClr val="tx1"/>
          </a:solidFill>
          <a:latin typeface="Times" pitchFamily="18" charset="0"/>
        </a:defRPr>
      </a:lvl4pPr>
      <a:lvl5pPr algn="l" rtl="0" eaLnBrk="1" fontAlgn="base" hangingPunct="1">
        <a:spcBef>
          <a:spcPct val="0"/>
        </a:spcBef>
        <a:spcAft>
          <a:spcPct val="0"/>
        </a:spcAft>
        <a:defRPr sz="3600">
          <a:solidFill>
            <a:schemeClr val="tx1"/>
          </a:solidFill>
          <a:latin typeface="Times" pitchFamily="18" charset="0"/>
        </a:defRPr>
      </a:lvl5pPr>
      <a:lvl6pPr marL="457200" algn="l" rtl="0" eaLnBrk="1" fontAlgn="base" hangingPunct="1">
        <a:spcBef>
          <a:spcPct val="0"/>
        </a:spcBef>
        <a:spcAft>
          <a:spcPct val="0"/>
        </a:spcAft>
        <a:defRPr sz="3600">
          <a:solidFill>
            <a:schemeClr val="tx1"/>
          </a:solidFill>
          <a:latin typeface="Times" pitchFamily="18" charset="0"/>
        </a:defRPr>
      </a:lvl6pPr>
      <a:lvl7pPr marL="914400" algn="l" rtl="0" eaLnBrk="1" fontAlgn="base" hangingPunct="1">
        <a:spcBef>
          <a:spcPct val="0"/>
        </a:spcBef>
        <a:spcAft>
          <a:spcPct val="0"/>
        </a:spcAft>
        <a:defRPr sz="3600">
          <a:solidFill>
            <a:schemeClr val="tx1"/>
          </a:solidFill>
          <a:latin typeface="Times" pitchFamily="18" charset="0"/>
        </a:defRPr>
      </a:lvl7pPr>
      <a:lvl8pPr marL="1371600" algn="l" rtl="0" eaLnBrk="1" fontAlgn="base" hangingPunct="1">
        <a:spcBef>
          <a:spcPct val="0"/>
        </a:spcBef>
        <a:spcAft>
          <a:spcPct val="0"/>
        </a:spcAft>
        <a:defRPr sz="3600">
          <a:solidFill>
            <a:schemeClr val="tx1"/>
          </a:solidFill>
          <a:latin typeface="Times" pitchFamily="18" charset="0"/>
        </a:defRPr>
      </a:lvl8pPr>
      <a:lvl9pPr marL="1828800" algn="l" rtl="0" eaLnBrk="1" fontAlgn="base" hangingPunct="1">
        <a:spcBef>
          <a:spcPct val="0"/>
        </a:spcBef>
        <a:spcAft>
          <a:spcPct val="0"/>
        </a:spcAft>
        <a:defRPr sz="3600">
          <a:solidFill>
            <a:schemeClr val="tx1"/>
          </a:solidFill>
          <a:latin typeface="Times" pitchFamily="18" charset="0"/>
        </a:defRPr>
      </a:lvl9pPr>
    </p:titleStyle>
    <p:bodyStyle>
      <a:lvl1pPr marL="457200" indent="-457200"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914400" indent="-45720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7763" indent="-233363"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 Id="rId3" Type="http://schemas.openxmlformats.org/officeDocument/2006/relationships/image" Target="../media/image8.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Rectangle 3"/>
          <p:cNvSpPr/>
          <p:nvPr/>
        </p:nvSpPr>
        <p:spPr>
          <a:xfrm>
            <a:off x="1066800" y="914400"/>
            <a:ext cx="6858000" cy="1966692"/>
          </a:xfrm>
          <a:prstGeom prst="rect">
            <a:avLst/>
          </a:prstGeom>
          <a:noFill/>
        </p:spPr>
        <p:txBody>
          <a:bodyPr wrap="square" lIns="91440" tIns="45720" rIns="91440" bIns="45720">
            <a:spAutoFit/>
          </a:bodyPr>
          <a:lstStyle/>
          <a:p>
            <a:pPr algn="ctr">
              <a:lnSpc>
                <a:spcPct val="150000"/>
              </a:lnSpc>
              <a:buNone/>
            </a:pPr>
            <a:r>
              <a:rPr lang="en-US" sz="4000" b="1" smtClean="0">
                <a:solidFill>
                  <a:srgbClr val="90001A"/>
                </a:solidFill>
                <a:latin typeface="Calibri" panose="020f0502020204030204" pitchFamily="34" charset="0"/>
                <a:cs typeface="Calibri" panose="020f0502020204030204" pitchFamily="34" charset="0"/>
              </a:rPr>
              <a:t>Another Series Reboot:  </a:t>
            </a:r>
          </a:p>
          <a:p>
            <a:pPr algn="ctr">
              <a:lnSpc>
                <a:spcPct val="150000"/>
              </a:lnSpc>
              <a:buNone/>
            </a:pPr>
            <a:r>
              <a:rPr lang="en-US" sz="4000" b="1" smtClean="0">
                <a:solidFill>
                  <a:srgbClr val="90001A"/>
                </a:solidFill>
                <a:latin typeface="Calibri" panose="020f0502020204030204" pitchFamily="34" charset="0"/>
                <a:cs typeface="Calibri" panose="020f0502020204030204" pitchFamily="34" charset="0"/>
              </a:rPr>
              <a:t>New FLSA Rules</a:t>
            </a:r>
          </a:p>
        </p:txBody>
      </p:sp>
      <p:sp>
        <p:nvSpPr>
          <p:cNvPr id="6" name="Subtitle 2"/>
          <p:cNvSpPr txBox="1"/>
          <p:nvPr/>
        </p:nvSpPr>
        <p:spPr>
          <a:xfrm>
            <a:off x="2477430" y="3505200"/>
            <a:ext cx="4036740" cy="1143000"/>
          </a:xfrm>
          <a:prstGeom prst="rect">
            <a:avLst/>
          </a:prstGeom>
        </p:spPr>
        <p:txBody>
          <a:bodyPr>
            <a:noAutofit/>
          </a:bodyPr>
          <a:lstStyle>
            <a:lvl1pPr marL="230188" indent="-230188"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2000" i="1" kern="0" cap="small" smtClean="0">
                <a:solidFill>
                  <a:srgbClr val="696E70"/>
                </a:solidFill>
                <a:latin typeface="Calibri" panose="020f0502020204030204" pitchFamily="34" charset="0"/>
              </a:rPr>
              <a:t>Presented By</a:t>
            </a:r>
          </a:p>
          <a:p>
            <a:pPr marL="0" indent="0" algn="ctr">
              <a:buNone/>
            </a:pPr>
            <a:r>
              <a:rPr lang="en-US" sz="2000" kern="0" cap="small" smtClean="0">
                <a:solidFill>
                  <a:srgbClr val="696E70"/>
                </a:solidFill>
                <a:latin typeface="Calibri" panose="020f0502020204030204" pitchFamily="34" charset="0"/>
              </a:rPr>
              <a:t>Matt Stiles</a:t>
            </a:r>
          </a:p>
          <a:p>
            <a:pPr marL="0" indent="0" algn="ctr">
              <a:buNone/>
            </a:pPr>
            <a:r>
              <a:rPr lang="en-US" sz="2000" kern="0" cap="small" smtClean="0">
                <a:solidFill>
                  <a:srgbClr val="696E70"/>
                </a:solidFill>
                <a:latin typeface="Calibri" panose="020f0502020204030204" pitchFamily="34" charset="0"/>
              </a:rPr>
              <a:t>mstiles@maynardcooper.com</a:t>
            </a:r>
          </a:p>
          <a:p>
            <a:pPr marL="0" indent="0" algn="ctr">
              <a:buNone/>
            </a:pPr>
            <a:endParaRPr lang="en-US" kern="0" smtClean="0">
              <a:solidFill>
                <a:srgbClr val="696E70"/>
              </a:solidFill>
            </a:endParaRPr>
          </a:p>
          <a:p>
            <a:pPr marL="0" indent="0" algn="ctr">
              <a:buNone/>
            </a:pPr>
            <a:endParaRPr lang="en-US" kern="0" smtClean="0">
              <a:solidFill>
                <a:srgbClr val="696E70"/>
              </a:solidFill>
            </a:endParaRPr>
          </a:p>
        </p:txBody>
      </p:sp>
    </p:spTree>
    <p:extLst>
      <p:ext uri="{BB962C8B-B14F-4D97-AF65-F5344CB8AC3E}">
        <p14:creationId xmlns:p14="http://schemas.microsoft.com/office/powerpoint/2010/main" val="927327168"/>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205154" y="12826"/>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Likely CONSEQUENCES – part 1</a:t>
            </a:r>
          </a:p>
        </p:txBody>
      </p:sp>
      <p:sp>
        <p:nvSpPr>
          <p:cNvPr id="7" name="Subtitle 2"/>
          <p:cNvSpPr txBox="1"/>
          <p:nvPr/>
        </p:nvSpPr>
        <p:spPr>
          <a:xfrm>
            <a:off x="609600" y="1079626"/>
            <a:ext cx="8235297" cy="54102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800" b="1" smtClean="0">
                <a:solidFill>
                  <a:srgbClr val="A7001F"/>
                </a:solidFill>
                <a:latin typeface="Calibri" panose="020f0502020204030204" pitchFamily="34" charset="0"/>
                <a:cs typeface="Calibri" panose="020f0502020204030204" pitchFamily="34" charset="0"/>
              </a:rPr>
              <a:t>Litigation</a:t>
            </a:r>
            <a:r>
              <a:rPr lang="en-US" sz="2800" b="1" smtClean="0">
                <a:solidFill>
                  <a:schemeClr val="tx1">
                    <a:lumMod val="50000"/>
                    <a:lumOff val="50000"/>
                  </a:schemeClr>
                </a:solidFill>
                <a:latin typeface="Calibri" panose="020f0502020204030204" pitchFamily="34" charset="0"/>
                <a:cs typeface="Calibri" panose="020f0502020204030204" pitchFamily="34" charset="0"/>
              </a:rPr>
              <a:t> appealing the original injunction against the Obama era rule is still pending but stayed</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DOL’s proposal attempts to render the appeal moot by </a:t>
            </a:r>
            <a:r>
              <a:rPr lang="en-US" sz="2800" b="1" u="sng" smtClean="0">
                <a:solidFill>
                  <a:srgbClr val="A7001F"/>
                </a:solidFill>
                <a:latin typeface="Calibri" panose="020f0502020204030204" pitchFamily="34" charset="0"/>
                <a:cs typeface="Calibri" panose="020f0502020204030204" pitchFamily="34" charset="0"/>
              </a:rPr>
              <a:t>rescinding the 2016 rule</a:t>
            </a:r>
            <a:r>
              <a:rPr lang="en-US" sz="2800" b="1" smtClean="0">
                <a:solidFill>
                  <a:srgbClr val="A7001F"/>
                </a:solidFill>
                <a:latin typeface="Calibri" panose="020f0502020204030204" pitchFamily="34" charset="0"/>
                <a:cs typeface="Calibri" panose="020f0502020204030204" pitchFamily="34" charset="0"/>
              </a:rPr>
              <a: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and noting in the preamble to its proposed rule that the 2016 rule’s $47,476 minimum salary level “</a:t>
            </a:r>
            <a:r>
              <a:rPr lang="en-US" sz="2800" b="1" smtClean="0">
                <a:solidFill>
                  <a:srgbClr val="A7001F"/>
                </a:solidFill>
                <a:latin typeface="Calibri" panose="020f0502020204030204" pitchFamily="34" charset="0"/>
                <a:cs typeface="Calibri" panose="020f0502020204030204" pitchFamily="34" charset="0"/>
              </a:rPr>
              <a:t>excluded from exemption 4.2 million employees whose duties would have otherwise qualified them for exemption, a result in significant tension with the text of section 13(a)(1)” </a:t>
            </a:r>
            <a:r>
              <a:rPr lang="en-US" sz="2800" b="1" smtClean="0">
                <a:solidFill>
                  <a:schemeClr val="tx1">
                    <a:lumMod val="50000"/>
                    <a:lumOff val="50000"/>
                  </a:schemeClr>
                </a:solidFill>
                <a:latin typeface="Calibri" panose="020f0502020204030204" pitchFamily="34" charset="0"/>
                <a:cs typeface="Calibri" panose="020f0502020204030204" pitchFamily="34" charset="0"/>
              </a:rPr>
              <a:t>of the FLSA which does not include a salary requirement</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DOL estimates </a:t>
            </a:r>
            <a:r>
              <a:rPr lang="en-US" sz="2800" b="1" u="sng" smtClean="0">
                <a:solidFill>
                  <a:srgbClr val="A7001F"/>
                </a:solidFill>
                <a:latin typeface="Calibri" panose="020f0502020204030204" pitchFamily="34" charset="0"/>
                <a:cs typeface="Calibri" panose="020f0502020204030204" pitchFamily="34" charset="0"/>
              </a:rPr>
              <a:t>3.1 million workers</a:t>
            </a:r>
            <a:r>
              <a:rPr lang="en-US" sz="2800" b="1" smtClean="0">
                <a:solidFill>
                  <a:srgbClr val="A7001F"/>
                </a:solidFill>
                <a:latin typeface="Calibri" panose="020f0502020204030204" pitchFamily="34" charset="0"/>
                <a:cs typeface="Calibri" panose="020f0502020204030204" pitchFamily="34" charset="0"/>
              </a:rPr>
              <a: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will be affected by the proposed rule</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DOL used same methodology to set the proposed salary as used by DOL in 2004, and proposes to use 2018 data in final rule – in other words, </a:t>
            </a:r>
            <a:r>
              <a:rPr lang="en-US" sz="2800" b="1" u="sng" smtClean="0">
                <a:solidFill>
                  <a:srgbClr val="A7001F"/>
                </a:solidFill>
                <a:latin typeface="Calibri" panose="020f0502020204030204" pitchFamily="34" charset="0"/>
                <a:cs typeface="Calibri" panose="020f0502020204030204" pitchFamily="34" charset="0"/>
              </a:rPr>
              <a:t>expect the minimum salary to be </a:t>
            </a:r>
            <a:r>
              <a:rPr lang="en-US" sz="2800" b="1" i="1" u="sng" smtClean="0">
                <a:solidFill>
                  <a:srgbClr val="A7001F"/>
                </a:solidFill>
                <a:latin typeface="Calibri" panose="020f0502020204030204" pitchFamily="34" charset="0"/>
                <a:cs typeface="Calibri" panose="020f0502020204030204" pitchFamily="34" charset="0"/>
              </a:rPr>
              <a:t>higher</a:t>
            </a:r>
            <a:r>
              <a:rPr lang="en-US" sz="2800" b="1" u="sng" smtClean="0">
                <a:solidFill>
                  <a:srgbClr val="A7001F"/>
                </a:solidFill>
                <a:latin typeface="Calibri" panose="020f0502020204030204" pitchFamily="34" charset="0"/>
                <a:cs typeface="Calibri" panose="020f0502020204030204" pitchFamily="34" charset="0"/>
              </a:rPr>
              <a:t> in a final rule</a:t>
            </a:r>
            <a:endParaRPr lang="en-US" sz="2800" b="1" smtClean="0">
              <a:solidFill>
                <a:srgbClr val="A7001F"/>
              </a:solidFill>
              <a:latin typeface="Calibri" panose="020f0502020204030204" pitchFamily="34" charset="0"/>
              <a:cs typeface="Calibri" panose="020f0502020204030204" pitchFamily="34" charset="0"/>
            </a:endParaRP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The proposed rule </a:t>
            </a:r>
            <a:r>
              <a:rPr lang="en-US" sz="2800" b="1" u="sng" smtClean="0">
                <a:solidFill>
                  <a:srgbClr val="A7001F"/>
                </a:solidFill>
                <a:latin typeface="Calibri" panose="020f0502020204030204" pitchFamily="34" charset="0"/>
                <a:cs typeface="Calibri" panose="020f0502020204030204" pitchFamily="34" charset="0"/>
              </a:rPr>
              <a:t>remains susceptible to court challenge</a:t>
            </a:r>
            <a:r>
              <a:rPr lang="en-US" sz="2800" b="1" smtClean="0">
                <a:solidFill>
                  <a:srgbClr val="A7001F"/>
                </a:solidFill>
                <a:latin typeface="Calibri" panose="020f0502020204030204" pitchFamily="34" charset="0"/>
                <a:cs typeface="Calibri" panose="020f0502020204030204" pitchFamily="34" charset="0"/>
              </a:rPr>
              <a:t> </a:t>
            </a:r>
            <a:endParaRPr lang="en-US" sz="2000" b="1" smtClean="0">
              <a:solidFill>
                <a:prstClr val="black">
                  <a:lumMod val="50000"/>
                  <a:lumOff val="50000"/>
                </a:prstClr>
              </a:solidFill>
              <a:latin typeface="Calibri" panose="020f0502020204030204" pitchFamily="34" charset="0"/>
              <a:cs typeface="Calibri" panose="020f0502020204030204" pitchFamily="34" charset="0"/>
            </a:endParaRPr>
          </a:p>
          <a:p>
            <a:pPr>
              <a:buClr>
                <a:srgbClr val="C0504D"/>
              </a:buClr>
              <a:buSzPct val="75000"/>
              <a:buFont typeface="Lucida Grande"/>
              <a:buChar char="▼"/>
            </a:pPr>
            <a:endParaRPr lang="en-US" sz="2000" b="1">
              <a:solidFill>
                <a:prstClr val="black">
                  <a:lumMod val="50000"/>
                  <a:lumOff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7654676"/>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30178" y="2286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Likely CONSEQUENCES – part 2</a:t>
            </a:r>
          </a:p>
        </p:txBody>
      </p:sp>
      <p:sp>
        <p:nvSpPr>
          <p:cNvPr id="7" name="Subtitle 2"/>
          <p:cNvSpPr txBox="1"/>
          <p:nvPr/>
        </p:nvSpPr>
        <p:spPr>
          <a:xfrm>
            <a:off x="516574" y="1524000"/>
            <a:ext cx="8235297" cy="40068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Employers </a:t>
            </a:r>
            <a:r>
              <a:rPr lang="en-US" sz="2800" b="1" smtClean="0">
                <a:solidFill>
                  <a:srgbClr val="A7001F"/>
                </a:solidFill>
                <a:latin typeface="Calibri" panose="020f0502020204030204" pitchFamily="34" charset="0"/>
                <a:cs typeface="Calibri" panose="020f0502020204030204" pitchFamily="34" charset="0"/>
              </a:rPr>
              <a:t>much more likely to take a wait and see approach </a:t>
            </a:r>
            <a:r>
              <a:rPr lang="en-US" sz="2800" b="1" u="sng" smtClean="0">
                <a:solidFill>
                  <a:srgbClr val="A7001F"/>
                </a:solidFill>
                <a:latin typeface="Calibri" panose="020f0502020204030204" pitchFamily="34" charset="0"/>
                <a:cs typeface="Calibri" panose="020f0502020204030204" pitchFamily="34" charset="0"/>
              </a:rPr>
              <a:t>this time</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Ultimately, the rule is </a:t>
            </a:r>
            <a:r>
              <a:rPr lang="en-US" sz="2800" b="1" smtClean="0">
                <a:solidFill>
                  <a:srgbClr val="A7001F"/>
                </a:solidFill>
                <a:latin typeface="Calibri" panose="020f0502020204030204" pitchFamily="34" charset="0"/>
                <a:cs typeface="Calibri" panose="020f0502020204030204" pitchFamily="34" charset="0"/>
              </a:rPr>
              <a:t>not likely to significantly increase wages</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Most employers will look to </a:t>
            </a:r>
            <a:r>
              <a:rPr lang="en-US" sz="2800" b="1" smtClean="0">
                <a:solidFill>
                  <a:srgbClr val="A7001F"/>
                </a:solidFill>
                <a:latin typeface="Calibri" panose="020f0502020204030204" pitchFamily="34" charset="0"/>
                <a:cs typeface="Calibri" panose="020f0502020204030204" pitchFamily="34" charset="0"/>
              </a:rPr>
              <a:t>budget neutral solutions</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Most likely to </a:t>
            </a:r>
            <a:r>
              <a:rPr lang="en-US" sz="2800" b="1" u="sng" smtClean="0">
                <a:solidFill>
                  <a:srgbClr val="A7001F"/>
                </a:solidFill>
                <a:latin typeface="Calibri" panose="020f0502020204030204" pitchFamily="34" charset="0"/>
                <a:cs typeface="Calibri" panose="020f0502020204030204" pitchFamily="34" charset="0"/>
              </a:rPr>
              <a:t>affect front line managers</a:t>
            </a:r>
          </a:p>
          <a:p>
            <a:pPr marL="342900" lvl="1" indent="-342900">
              <a:buClr>
                <a:srgbClr val="B40023"/>
              </a:buClr>
              <a:buSzPct val="75000"/>
              <a:buFont typeface="Lucida Grande"/>
              <a:buChar char="▼"/>
            </a:pPr>
            <a:r>
              <a:rPr lang="en-US" b="1" smtClean="0">
                <a:solidFill>
                  <a:schemeClr val="tx1">
                    <a:lumMod val="50000"/>
                    <a:lumOff val="50000"/>
                  </a:schemeClr>
                </a:solidFill>
                <a:latin typeface="Calibri" panose="020f0502020204030204" pitchFamily="34" charset="0"/>
                <a:cs typeface="Calibri" panose="020f0502020204030204" pitchFamily="34" charset="0"/>
              </a:rPr>
              <a:t>Evaluate </a:t>
            </a:r>
            <a:r>
              <a:rPr lang="en-US" b="1">
                <a:solidFill>
                  <a:schemeClr val="tx1">
                    <a:lumMod val="50000"/>
                    <a:lumOff val="50000"/>
                  </a:schemeClr>
                </a:solidFill>
                <a:latin typeface="Calibri" panose="020f0502020204030204" pitchFamily="34" charset="0"/>
                <a:cs typeface="Calibri" panose="020f0502020204030204" pitchFamily="34" charset="0"/>
              </a:rPr>
              <a:t>the effect on staffing, policy, compensation, benefits, </a:t>
            </a:r>
            <a:r>
              <a:rPr lang="en-US" b="1" u="sng">
                <a:solidFill>
                  <a:schemeClr val="tx1">
                    <a:lumMod val="50000"/>
                    <a:lumOff val="50000"/>
                  </a:schemeClr>
                </a:solidFill>
                <a:latin typeface="Calibri" panose="020f0502020204030204" pitchFamily="34" charset="0"/>
                <a:cs typeface="Calibri" panose="020f0502020204030204" pitchFamily="34" charset="0"/>
              </a:rPr>
              <a:t>culture</a:t>
            </a:r>
            <a:r>
              <a:rPr lang="en-US" b="1">
                <a:solidFill>
                  <a:schemeClr val="tx1">
                    <a:lumMod val="50000"/>
                    <a:lumOff val="50000"/>
                  </a:schemeClr>
                </a:solidFill>
                <a:latin typeface="Calibri" panose="020f0502020204030204" pitchFamily="34" charset="0"/>
                <a:cs typeface="Calibri" panose="020f0502020204030204" pitchFamily="34" charset="0"/>
              </a:rPr>
              <a:t>, morale, production, supervision, customer contracts, and </a:t>
            </a:r>
            <a:r>
              <a:rPr lang="en-US" b="1" smtClean="0">
                <a:solidFill>
                  <a:schemeClr val="tx1">
                    <a:lumMod val="50000"/>
                    <a:lumOff val="50000"/>
                  </a:schemeClr>
                </a:solidFill>
                <a:latin typeface="Calibri" panose="020f0502020204030204" pitchFamily="34" charset="0"/>
                <a:cs typeface="Calibri" panose="020f0502020204030204" pitchFamily="34" charset="0"/>
              </a:rPr>
              <a:t>budgets</a:t>
            </a:r>
            <a:endParaRPr lang="en-US" b="1">
              <a:solidFill>
                <a:schemeClr val="tx1">
                  <a:lumMod val="50000"/>
                  <a:lumOff val="50000"/>
                </a:schemeClr>
              </a:solidFill>
              <a:latin typeface="Calibri" panose="020f0502020204030204" pitchFamily="34" charset="0"/>
              <a:cs typeface="Calibri" panose="020f0502020204030204" pitchFamily="34" charset="0"/>
            </a:endParaRPr>
          </a:p>
          <a:p>
            <a:pPr>
              <a:buClr>
                <a:srgbClr val="B40023"/>
              </a:buClr>
              <a:buSzPct val="75000"/>
              <a:buFont typeface="Lucida Grande"/>
              <a:buChar char="▼"/>
            </a:pPr>
            <a:endParaRPr lang="en-US" sz="2000"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pPr>
            <a:endParaRPr lang="en-US" sz="2000" b="1"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buFont typeface="Lucida Grande"/>
              <a:buChar char="▼"/>
            </a:pPr>
            <a:endParaRPr lang="en-US" sz="2000" b="1">
              <a:solidFill>
                <a:prstClr val="black">
                  <a:lumMod val="50000"/>
                  <a:lumOff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0508735"/>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10562" y="3048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Overview of COMPLIANCE TOOLS</a:t>
            </a:r>
          </a:p>
        </p:txBody>
      </p:sp>
      <p:sp>
        <p:nvSpPr>
          <p:cNvPr id="7" name="Subtitle 2"/>
          <p:cNvSpPr txBox="1"/>
          <p:nvPr/>
        </p:nvSpPr>
        <p:spPr>
          <a:xfrm>
            <a:off x="503013" y="1447800"/>
            <a:ext cx="8235297" cy="47244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Increase salary </a:t>
            </a:r>
            <a:r>
              <a:rPr lang="en-US" sz="2800" b="1" smtClean="0">
                <a:solidFill>
                  <a:schemeClr val="tx1">
                    <a:lumMod val="50000"/>
                    <a:lumOff val="50000"/>
                  </a:schemeClr>
                </a:solidFill>
                <a:latin typeface="Calibri" panose="020f0502020204030204" pitchFamily="34" charset="0"/>
                <a:cs typeface="Calibri" panose="020f0502020204030204" pitchFamily="34" charset="0"/>
              </a:rPr>
              <a:t>to $679 per week or use commissions/bonus for up to a 10% credit toward that number</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Convert exempt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salaried employee to hourly non-exempt</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Convert FT exempt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salaried position </a:t>
            </a:r>
            <a:r>
              <a:rPr lang="en-US" sz="2800" b="1" smtClean="0">
                <a:solidFill>
                  <a:srgbClr val="90001A"/>
                </a:solidFill>
                <a:latin typeface="Calibri" panose="020f0502020204030204" pitchFamily="34" charset="0"/>
                <a:cs typeface="Calibri" panose="020f0502020204030204" pitchFamily="34" charset="0"/>
              </a:rPr>
              <a:t>into two PT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non-exempt hourly positions</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Restructure jobs to move overtime related functions </a:t>
            </a:r>
            <a:r>
              <a:rPr lang="en-US" sz="2800" b="1" smtClean="0">
                <a:solidFill>
                  <a:schemeClr val="tx1">
                    <a:lumMod val="50000"/>
                    <a:lumOff val="50000"/>
                  </a:schemeClr>
                </a:solidFill>
                <a:latin typeface="Calibri" panose="020f0502020204030204" pitchFamily="34" charset="0"/>
                <a:cs typeface="Calibri" panose="020f0502020204030204" pitchFamily="34" charset="0"/>
              </a:rPr>
              <a:t>and responsibilities away from newly non-exempt employee to other employees/jobs that will remain exempt</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Outsource</a:t>
            </a:r>
            <a:r>
              <a:rPr lang="en-US" sz="2800" b="1" smtClean="0">
                <a:solidFill>
                  <a:schemeClr val="tx1">
                    <a:lumMod val="50000"/>
                    <a:lumOff val="50000"/>
                  </a:schemeClr>
                </a:solidFill>
                <a:latin typeface="Calibri" panose="020f0502020204030204" pitchFamily="34" charset="0"/>
                <a:cs typeface="Calibri" panose="020f0502020204030204" pitchFamily="34" charset="0"/>
              </a:rPr>
              <a:t> to a vendor, temp staffing firm, or independent contractor</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Fixed salary for a fluctuating workweek</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Salary plus overtime </a:t>
            </a:r>
            <a:r>
              <a:rPr lang="en-US" sz="2800" b="1" smtClean="0">
                <a:solidFill>
                  <a:schemeClr val="tx1">
                    <a:lumMod val="50000"/>
                    <a:lumOff val="50000"/>
                  </a:schemeClr>
                </a:solidFill>
                <a:latin typeface="Calibri" panose="020f0502020204030204" pitchFamily="34" charset="0"/>
                <a:cs typeface="Calibri" panose="020f0502020204030204" pitchFamily="34" charset="0"/>
              </a:rPr>
              <a:t>for newly non-exempt employees</a:t>
            </a:r>
          </a:p>
          <a:p>
            <a:pPr>
              <a:buClr>
                <a:srgbClr val="B40023"/>
              </a:buClr>
              <a:buSzPct val="75000"/>
              <a:buFont typeface="Lucida Grande"/>
              <a:buChar char="▼"/>
            </a:pPr>
            <a:r>
              <a:rPr lang="en-US" sz="2800" b="1" smtClean="0">
                <a:solidFill>
                  <a:srgbClr val="90001A"/>
                </a:solidFill>
                <a:latin typeface="Calibri" panose="020f0502020204030204" pitchFamily="34" charset="0"/>
                <a:cs typeface="Calibri" panose="020f0502020204030204" pitchFamily="34" charset="0"/>
              </a:rPr>
              <a:t>Grandfathering</a:t>
            </a:r>
            <a:r>
              <a:rPr lang="en-US" sz="2800" b="1" smtClean="0">
                <a:solidFill>
                  <a:schemeClr val="tx1">
                    <a:lumMod val="50000"/>
                    <a:lumOff val="50000"/>
                  </a:schemeClr>
                </a:solidFill>
                <a:latin typeface="Calibri" panose="020f0502020204030204" pitchFamily="34" charset="0"/>
                <a:cs typeface="Calibri" panose="020f0502020204030204" pitchFamily="34" charset="0"/>
              </a:rPr>
              <a:t> certain fringe benefit terms</a:t>
            </a:r>
            <a:endParaRPr lang="en-US" b="1">
              <a:solidFill>
                <a:schemeClr val="tx1">
                  <a:lumMod val="50000"/>
                  <a:lumOff val="50000"/>
                </a:schemeClr>
              </a:solidFill>
              <a:latin typeface="Calibri" panose="020f0502020204030204" pitchFamily="34" charset="0"/>
              <a:cs typeface="Calibri" panose="020f0502020204030204" pitchFamily="34" charset="0"/>
            </a:endParaRPr>
          </a:p>
          <a:p>
            <a:pPr>
              <a:buClr>
                <a:srgbClr val="B40023"/>
              </a:buClr>
              <a:buSzPct val="75000"/>
              <a:buFont typeface="Lucida Grande"/>
              <a:buChar char="▼"/>
            </a:pPr>
            <a:endParaRPr lang="en-US" sz="2000"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pPr>
            <a:endParaRPr lang="en-US" sz="2000" b="1"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buFont typeface="Lucida Grande"/>
              <a:buChar char="▼"/>
            </a:pPr>
            <a:endParaRPr lang="en-US" sz="2000" b="1">
              <a:solidFill>
                <a:prstClr val="black">
                  <a:lumMod val="50000"/>
                  <a:lumOff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252918"/>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62847" y="533400"/>
            <a:ext cx="9220200"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1:  </a:t>
            </a:r>
          </a:p>
          <a:p>
            <a:r>
              <a:rPr lang="en-US" sz="3200" b="1" smtClean="0">
                <a:solidFill>
                  <a:schemeClr val="tx1">
                    <a:lumMod val="65000"/>
                    <a:lumOff val="35000"/>
                  </a:schemeClr>
                </a:solidFill>
                <a:latin typeface="Calibri" panose="020f0502020204030204" pitchFamily="34" charset="0"/>
                <a:cs typeface="Calibri" panose="020f0502020204030204" pitchFamily="34" charset="0"/>
              </a:rPr>
              <a:t>Increase Salary </a:t>
            </a:r>
            <a:r>
              <a:rPr lang="en-US" sz="3200" b="1">
                <a:solidFill>
                  <a:schemeClr val="tx1">
                    <a:lumMod val="65000"/>
                    <a:lumOff val="35000"/>
                  </a:schemeClr>
                </a:solidFill>
                <a:latin typeface="Calibri" panose="020f0502020204030204" pitchFamily="34" charset="0"/>
                <a:cs typeface="Calibri" panose="020f0502020204030204" pitchFamily="34" charset="0"/>
              </a:rPr>
              <a:t>to </a:t>
            </a:r>
            <a:r>
              <a:rPr lang="en-US" sz="3200" b="1" smtClean="0">
                <a:solidFill>
                  <a:schemeClr val="tx1">
                    <a:lumMod val="65000"/>
                    <a:lumOff val="35000"/>
                  </a:schemeClr>
                </a:solidFill>
                <a:latin typeface="Calibri" panose="020f0502020204030204" pitchFamily="34" charset="0"/>
                <a:cs typeface="Calibri" panose="020f0502020204030204" pitchFamily="34" charset="0"/>
              </a:rPr>
              <a:t>$679, Maybe Take 10% Bonus </a:t>
            </a:r>
            <a:r>
              <a:rPr lang="en-US" sz="3200" b="1">
                <a:solidFill>
                  <a:schemeClr val="tx1">
                    <a:lumMod val="65000"/>
                    <a:lumOff val="35000"/>
                  </a:schemeClr>
                </a:solidFill>
                <a:latin typeface="Calibri" panose="020f0502020204030204" pitchFamily="34" charset="0"/>
                <a:cs typeface="Calibri" panose="020f0502020204030204" pitchFamily="34" charset="0"/>
              </a:rPr>
              <a:t>C</a:t>
            </a:r>
            <a:r>
              <a:rPr lang="en-US" sz="3200" b="1" smtClean="0">
                <a:solidFill>
                  <a:schemeClr val="tx1">
                    <a:lumMod val="65000"/>
                    <a:lumOff val="35000"/>
                  </a:schemeClr>
                </a:solidFill>
                <a:latin typeface="Calibri" panose="020f0502020204030204" pitchFamily="34" charset="0"/>
                <a:cs typeface="Calibri" panose="020f0502020204030204" pitchFamily="34" charset="0"/>
              </a:rPr>
              <a:t>redit</a:t>
            </a:r>
            <a:endParaRPr lang="en-US" sz="3200" b="1" cap="all" smtClean="0">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533400" y="2209800"/>
            <a:ext cx="8305799" cy="3962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Employers are most likely to increase salaries in order to comply with the final regulation only if the employee would ordinarily be within that range through normal merit or COLA increases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Employees in this range may also benefit from using the 10% credit for bonus/commissions/incentives</a:t>
            </a:r>
          </a:p>
          <a:p>
            <a:pPr>
              <a:buClr>
                <a:srgbClr val="B40023"/>
              </a:buClr>
              <a:buSzPct val="75000"/>
              <a:buFont typeface="Lucida Grande"/>
              <a:buChar char="▼"/>
            </a:pPr>
            <a:endParaRPr lang="en-US" sz="2600" b="1" smtClean="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8463125"/>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8" name="Title 1"/>
          <p:cNvSpPr txBox="1"/>
          <p:nvPr/>
        </p:nvSpPr>
        <p:spPr>
          <a:xfrm>
            <a:off x="-76200" y="381000"/>
            <a:ext cx="9220200"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2:  </a:t>
            </a:r>
          </a:p>
          <a:p>
            <a:r>
              <a:rPr lang="en-US" sz="3200" b="1" smtClean="0">
                <a:solidFill>
                  <a:schemeClr val="tx1">
                    <a:lumMod val="65000"/>
                    <a:lumOff val="35000"/>
                  </a:schemeClr>
                </a:solidFill>
                <a:latin typeface="Calibri" panose="020f0502020204030204" pitchFamily="34" charset="0"/>
                <a:cs typeface="Calibri" panose="020f0502020204030204" pitchFamily="34" charset="0"/>
              </a:rPr>
              <a:t>Convert Exempt Salaried Employee </a:t>
            </a:r>
          </a:p>
          <a:p>
            <a:r>
              <a:rPr lang="en-US" sz="3200" b="1" smtClean="0">
                <a:solidFill>
                  <a:schemeClr val="tx1">
                    <a:lumMod val="65000"/>
                    <a:lumOff val="35000"/>
                  </a:schemeClr>
                </a:solidFill>
                <a:latin typeface="Calibri" panose="020f0502020204030204" pitchFamily="34" charset="0"/>
                <a:cs typeface="Calibri" panose="020f0502020204030204" pitchFamily="34" charset="0"/>
              </a:rPr>
              <a:t>to Hourly Non-exempt</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9" name="Subtitle 2"/>
          <p:cNvSpPr txBox="1"/>
          <p:nvPr/>
        </p:nvSpPr>
        <p:spPr>
          <a:xfrm>
            <a:off x="381000" y="2022474"/>
            <a:ext cx="8458200" cy="4302125"/>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Probably the compliance solution for the majority of affected employees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But this won’t be easy</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These are employees who typical perform overtime work</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These employees typically have not kept time cards or reported on hours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Employers may not have data to accurately predict overtime costs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If a budget-neutral compliance option is desired, the effective hourly rate will have to take into account the expectation of paying time and a half overtime</a:t>
            </a:r>
          </a:p>
        </p:txBody>
      </p:sp>
    </p:spTree>
    <p:extLst>
      <p:ext uri="{BB962C8B-B14F-4D97-AF65-F5344CB8AC3E}">
        <p14:creationId xmlns:p14="http://schemas.microsoft.com/office/powerpoint/2010/main" val="3363354406"/>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76200" y="381000"/>
            <a:ext cx="9220200"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3:  </a:t>
            </a:r>
          </a:p>
          <a:p>
            <a:pPr>
              <a:buClr>
                <a:srgbClr val="B40023"/>
              </a:buClr>
              <a:buSzPct val="75000"/>
            </a:pPr>
            <a:r>
              <a:rPr lang="en-US" sz="3200" b="1">
                <a:solidFill>
                  <a:schemeClr val="tx1">
                    <a:lumMod val="65000"/>
                    <a:lumOff val="35000"/>
                  </a:schemeClr>
                </a:solidFill>
                <a:latin typeface="Calibri" panose="020f0502020204030204" pitchFamily="34" charset="0"/>
                <a:cs typeface="Calibri" panose="020f0502020204030204" pitchFamily="34" charset="0"/>
              </a:rPr>
              <a:t>Convert </a:t>
            </a:r>
            <a:r>
              <a:rPr lang="en-US" sz="3200" b="1" u="sng" smtClean="0">
                <a:solidFill>
                  <a:schemeClr val="tx1">
                    <a:lumMod val="65000"/>
                    <a:lumOff val="35000"/>
                  </a:schemeClr>
                </a:solidFill>
                <a:latin typeface="Calibri" panose="020f0502020204030204" pitchFamily="34" charset="0"/>
                <a:cs typeface="Calibri" panose="020f0502020204030204" pitchFamily="34" charset="0"/>
              </a:rPr>
              <a:t>one</a:t>
            </a:r>
            <a:r>
              <a:rPr lang="en-US" sz="3200" b="1" smtClean="0">
                <a:solidFill>
                  <a:schemeClr val="tx1">
                    <a:lumMod val="65000"/>
                    <a:lumOff val="35000"/>
                  </a:schemeClr>
                </a:solidFill>
                <a:latin typeface="Calibri" panose="020f0502020204030204" pitchFamily="34" charset="0"/>
                <a:cs typeface="Calibri" panose="020f0502020204030204" pitchFamily="34" charset="0"/>
              </a:rPr>
              <a:t> FT </a:t>
            </a:r>
            <a:r>
              <a:rPr lang="en-US" sz="3200" b="1">
                <a:solidFill>
                  <a:schemeClr val="tx1">
                    <a:lumMod val="65000"/>
                    <a:lumOff val="35000"/>
                  </a:schemeClr>
                </a:solidFill>
                <a:latin typeface="Calibri" panose="020f0502020204030204" pitchFamily="34" charset="0"/>
                <a:cs typeface="Calibri" panose="020f0502020204030204" pitchFamily="34" charset="0"/>
              </a:rPr>
              <a:t>exempt salaried position into </a:t>
            </a:r>
            <a:r>
              <a:rPr lang="en-US" sz="3200" b="1" u="sng">
                <a:solidFill>
                  <a:schemeClr val="tx1">
                    <a:lumMod val="65000"/>
                    <a:lumOff val="35000"/>
                  </a:schemeClr>
                </a:solidFill>
                <a:latin typeface="Calibri" panose="020f0502020204030204" pitchFamily="34" charset="0"/>
                <a:cs typeface="Calibri" panose="020f0502020204030204" pitchFamily="34" charset="0"/>
              </a:rPr>
              <a:t>two</a:t>
            </a:r>
            <a:r>
              <a:rPr lang="en-US" sz="3200" b="1">
                <a:solidFill>
                  <a:schemeClr val="tx1">
                    <a:lumMod val="65000"/>
                    <a:lumOff val="35000"/>
                  </a:schemeClr>
                </a:solidFill>
                <a:latin typeface="Calibri" panose="020f0502020204030204" pitchFamily="34" charset="0"/>
                <a:cs typeface="Calibri" panose="020f0502020204030204" pitchFamily="34" charset="0"/>
              </a:rPr>
              <a:t> PT non-exempt hourly positions</a:t>
            </a:r>
          </a:p>
        </p:txBody>
      </p:sp>
      <p:sp>
        <p:nvSpPr>
          <p:cNvPr id="7" name="Subtitle 2"/>
          <p:cNvSpPr txBox="1"/>
          <p:nvPr/>
        </p:nvSpPr>
        <p:spPr>
          <a:xfrm>
            <a:off x="381000" y="2022474"/>
            <a:ext cx="8458200" cy="4302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Employers had a similar strategy for ACA compliance</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Take one job where there is lots of overtime and make it two PT jobs with a schedule of say, 20 hours per week</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This should reduce the exposure to overtime and potentially save on cost of offering benefits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Fuels the gig/part-time economy</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May result in loss of talent preferring FT work</a:t>
            </a:r>
          </a:p>
        </p:txBody>
      </p:sp>
    </p:spTree>
    <p:extLst>
      <p:ext uri="{BB962C8B-B14F-4D97-AF65-F5344CB8AC3E}">
        <p14:creationId xmlns:p14="http://schemas.microsoft.com/office/powerpoint/2010/main" val="4195236051"/>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810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4:  </a:t>
            </a:r>
          </a:p>
          <a:p>
            <a:pPr>
              <a:buClr>
                <a:srgbClr val="B40023"/>
              </a:buClr>
              <a:buSzPct val="75000"/>
            </a:pPr>
            <a:r>
              <a:rPr lang="en-US" sz="3200" b="1">
                <a:solidFill>
                  <a:schemeClr val="tx1">
                    <a:lumMod val="65000"/>
                    <a:lumOff val="35000"/>
                  </a:schemeClr>
                </a:solidFill>
                <a:latin typeface="Calibri" panose="020f0502020204030204" pitchFamily="34" charset="0"/>
                <a:cs typeface="Calibri" panose="020f0502020204030204" pitchFamily="34" charset="0"/>
              </a:rPr>
              <a:t>Restructure </a:t>
            </a:r>
            <a:r>
              <a:rPr lang="en-US" sz="3200" b="1" smtClean="0">
                <a:solidFill>
                  <a:schemeClr val="tx1">
                    <a:lumMod val="65000"/>
                    <a:lumOff val="35000"/>
                  </a:schemeClr>
                </a:solidFill>
                <a:latin typeface="Calibri" panose="020f0502020204030204" pitchFamily="34" charset="0"/>
                <a:cs typeface="Calibri" panose="020f0502020204030204" pitchFamily="34" charset="0"/>
              </a:rPr>
              <a:t>Jobs </a:t>
            </a:r>
            <a:r>
              <a:rPr lang="en-US" sz="3200" b="1">
                <a:solidFill>
                  <a:schemeClr val="tx1">
                    <a:lumMod val="65000"/>
                    <a:lumOff val="35000"/>
                  </a:schemeClr>
                </a:solidFill>
                <a:latin typeface="Calibri" panose="020f0502020204030204" pitchFamily="34" charset="0"/>
                <a:cs typeface="Calibri" panose="020f0502020204030204" pitchFamily="34" charset="0"/>
              </a:rPr>
              <a:t>to </a:t>
            </a:r>
            <a:r>
              <a:rPr lang="en-US" sz="3200" b="1" smtClean="0">
                <a:solidFill>
                  <a:schemeClr val="tx1">
                    <a:lumMod val="65000"/>
                    <a:lumOff val="35000"/>
                  </a:schemeClr>
                </a:solidFill>
                <a:latin typeface="Calibri" panose="020f0502020204030204" pitchFamily="34" charset="0"/>
                <a:cs typeface="Calibri" panose="020f0502020204030204" pitchFamily="34" charset="0"/>
              </a:rPr>
              <a:t>Move Overtime Functions</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Subtitle 2"/>
          <p:cNvSpPr txBox="1"/>
          <p:nvPr/>
        </p:nvSpPr>
        <p:spPr>
          <a:xfrm>
            <a:off x="381000" y="2022474"/>
            <a:ext cx="8458200" cy="4302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If avoiding overtime costs is the concern, you could restructure job responsibilities to move key functions that create overtime over to another job where the employee is going to remain exempt</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Consider a pool of 10 Team </a:t>
            </a:r>
            <a:r>
              <a:rPr lang="en-US" sz="2600" b="1">
                <a:solidFill>
                  <a:schemeClr val="tx1">
                    <a:lumMod val="50000"/>
                    <a:lumOff val="50000"/>
                  </a:schemeClr>
                </a:solidFill>
                <a:latin typeface="Calibri" panose="020f0502020204030204" pitchFamily="34" charset="0"/>
                <a:cs typeface="Calibri" panose="020f0502020204030204" pitchFamily="34" charset="0"/>
              </a:rPr>
              <a:t>L</a:t>
            </a:r>
            <a:r>
              <a:rPr lang="en-US" sz="2600" b="1" smtClean="0">
                <a:solidFill>
                  <a:schemeClr val="tx1">
                    <a:lumMod val="50000"/>
                    <a:lumOff val="50000"/>
                  </a:schemeClr>
                </a:solidFill>
                <a:latin typeface="Calibri" panose="020f0502020204030204" pitchFamily="34" charset="0"/>
                <a:cs typeface="Calibri" panose="020f0502020204030204" pitchFamily="34" charset="0"/>
              </a:rPr>
              <a:t>eads who work 2 to 4 hours of overtime per week. Make 2 of them Super Team Leads, pay them at least $679, and move all the job duties that create overtime away from the other 8 Team Leads, who you then pay on an hourly basis.</a:t>
            </a:r>
          </a:p>
        </p:txBody>
      </p:sp>
    </p:spTree>
    <p:extLst>
      <p:ext uri="{BB962C8B-B14F-4D97-AF65-F5344CB8AC3E}">
        <p14:creationId xmlns:p14="http://schemas.microsoft.com/office/powerpoint/2010/main" val="3013787206"/>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810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5:  </a:t>
            </a:r>
          </a:p>
          <a:p>
            <a:pPr>
              <a:buClr>
                <a:srgbClr val="B40023"/>
              </a:buClr>
              <a:buSzPct val="75000"/>
            </a:pPr>
            <a:r>
              <a:rPr lang="en-US" sz="3200" b="1" smtClean="0">
                <a:solidFill>
                  <a:schemeClr val="tx1">
                    <a:lumMod val="65000"/>
                    <a:lumOff val="35000"/>
                  </a:schemeClr>
                </a:solidFill>
                <a:latin typeface="Calibri" panose="020f0502020204030204" pitchFamily="34" charset="0"/>
                <a:cs typeface="Calibri" panose="020f0502020204030204" pitchFamily="34" charset="0"/>
              </a:rPr>
              <a:t>Outsource Affected Job Duties</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Subtitle 2"/>
          <p:cNvSpPr txBox="1"/>
          <p:nvPr/>
        </p:nvSpPr>
        <p:spPr>
          <a:xfrm>
            <a:off x="381000" y="2022474"/>
            <a:ext cx="8458200" cy="4302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Many of the jobs affected will be key back-of-the-house jobs in middle market sized companies:  Payroll, Marketing, Accounting, and Human Resources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There are outsourcing options for each of these skill sets</a:t>
            </a:r>
          </a:p>
        </p:txBody>
      </p:sp>
    </p:spTree>
    <p:extLst>
      <p:ext uri="{BB962C8B-B14F-4D97-AF65-F5344CB8AC3E}">
        <p14:creationId xmlns:p14="http://schemas.microsoft.com/office/powerpoint/2010/main" val="3876211242"/>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810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6:  </a:t>
            </a:r>
          </a:p>
          <a:p>
            <a:pPr>
              <a:buClr>
                <a:srgbClr val="B40023"/>
              </a:buClr>
              <a:buSzPct val="75000"/>
            </a:pPr>
            <a:r>
              <a:rPr lang="en-US" sz="3200" b="1" smtClean="0">
                <a:solidFill>
                  <a:schemeClr val="tx1">
                    <a:lumMod val="65000"/>
                    <a:lumOff val="35000"/>
                  </a:schemeClr>
                </a:solidFill>
                <a:latin typeface="Calibri" panose="020f0502020204030204" pitchFamily="34" charset="0"/>
                <a:cs typeface="Calibri" panose="020f0502020204030204" pitchFamily="34" charset="0"/>
              </a:rPr>
              <a:t>Fixed Salary for Fluctuating Work Week</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Subtitle 2"/>
          <p:cNvSpPr txBox="1"/>
          <p:nvPr/>
        </p:nvSpPr>
        <p:spPr>
          <a:xfrm>
            <a:off x="381000" y="2022474"/>
            <a:ext cx="8458200" cy="4302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Where employees regularly work overtime, but the number of overtime hours varies from week to week, you may establish a salary for the non-exempt employee that ensures he/she receives at least minimum wage for each hour worked in the workweek, but then adds a “half time” to that salary for each overtime hour actually worked</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May result in savings for the employer where the number of overtime hours is truly fluctuating</a:t>
            </a:r>
          </a:p>
        </p:txBody>
      </p:sp>
    </p:spTree>
    <p:extLst>
      <p:ext uri="{BB962C8B-B14F-4D97-AF65-F5344CB8AC3E}">
        <p14:creationId xmlns:p14="http://schemas.microsoft.com/office/powerpoint/2010/main" val="3929483549"/>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81000"/>
            <a:ext cx="9220200" cy="147002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7:  </a:t>
            </a:r>
          </a:p>
          <a:p>
            <a:pPr>
              <a:buClr>
                <a:srgbClr val="B40023"/>
              </a:buClr>
              <a:buSzPct val="75000"/>
            </a:pPr>
            <a:r>
              <a:rPr lang="en-US" sz="3200" b="1" smtClean="0">
                <a:solidFill>
                  <a:schemeClr val="tx1">
                    <a:lumMod val="65000"/>
                    <a:lumOff val="35000"/>
                  </a:schemeClr>
                </a:solidFill>
                <a:latin typeface="Calibri" panose="020f0502020204030204" pitchFamily="34" charset="0"/>
                <a:cs typeface="Calibri" panose="020f0502020204030204" pitchFamily="34" charset="0"/>
              </a:rPr>
              <a:t>Salary Plus Overtime for Newly Non-exempt Employees</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Subtitle 2"/>
          <p:cNvSpPr txBox="1"/>
          <p:nvPr/>
        </p:nvSpPr>
        <p:spPr>
          <a:xfrm>
            <a:off x="381000" y="2022474"/>
            <a:ext cx="8458200" cy="43021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Employers are permitted to pay non-exempt employees a “salary” that is at least minimum wage for 40 hours per week</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Still, in the event the employee receiving such salary works over 40 hours, the employer must add time and one half at the employees effective hourly rate for each hour of overtime worked</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This is basically the same as paying an hourly rate but lets you call it “salary”</a:t>
            </a:r>
          </a:p>
        </p:txBody>
      </p:sp>
    </p:spTree>
    <p:extLst>
      <p:ext uri="{BB962C8B-B14F-4D97-AF65-F5344CB8AC3E}">
        <p14:creationId xmlns:p14="http://schemas.microsoft.com/office/powerpoint/2010/main" val="3332193894"/>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47625" y="657225"/>
            <a:ext cx="9220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cap="all" smtClean="0">
                <a:solidFill>
                  <a:srgbClr val="A7001F"/>
                </a:solidFill>
                <a:latin typeface="Calibri" panose="020f0502020204030204" pitchFamily="34" charset="0"/>
                <a:cs typeface="Calibri" panose="020f0502020204030204" pitchFamily="34" charset="0"/>
              </a:rPr>
              <a:t>AGENDA</a:t>
            </a:r>
            <a:endParaRPr lang="en-US" sz="3600" b="1" cap="all">
              <a:solidFill>
                <a:srgbClr val="A7001F"/>
              </a:solidFill>
              <a:latin typeface="Calibri" panose="020f0502020204030204" pitchFamily="34" charset="0"/>
              <a:cs typeface="Calibri" panose="020f0502020204030204" pitchFamily="34" charset="0"/>
            </a:endParaRPr>
          </a:p>
        </p:txBody>
      </p:sp>
      <p:sp>
        <p:nvSpPr>
          <p:cNvPr id="7" name="Subtitle 2"/>
          <p:cNvSpPr txBox="1"/>
          <p:nvPr/>
        </p:nvSpPr>
        <p:spPr>
          <a:xfrm>
            <a:off x="762000" y="1819274"/>
            <a:ext cx="7696200" cy="29051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Overview of White Collar Exemptions</a:t>
            </a:r>
          </a:p>
          <a:p>
            <a:pPr marL="457200" indent="-457200">
              <a:buClr>
                <a:srgbClr val="B40023"/>
              </a:buClr>
              <a:buSzPct val="75000"/>
              <a:buFont typeface="Lucida Grande"/>
              <a:buChar char="▼"/>
            </a:pPr>
            <a:r>
              <a:rPr lang="en-US" sz="2800" b="1" err="1" smtClean="0">
                <a:solidFill>
                  <a:schemeClr val="tx1">
                    <a:lumMod val="50000"/>
                    <a:lumOff val="50000"/>
                  </a:schemeClr>
                </a:solidFill>
                <a:latin typeface="Calibri" panose="020f0502020204030204" pitchFamily="34" charset="0"/>
                <a:cs typeface="Calibri" panose="020f0502020204030204" pitchFamily="34" charset="0"/>
              </a:rPr>
              <a:t>DOL’S Proposed Rules on White Collar Exemptions</a:t>
            </a:r>
          </a:p>
          <a:p>
            <a:pPr marL="457200" indent="-457200">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Best Practices for Employers</a:t>
            </a:r>
          </a:p>
          <a:p>
            <a:pPr marL="457200" indent="-457200">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Other FLSA Initiatives</a:t>
            </a:r>
          </a:p>
          <a:p>
            <a:pPr marL="0" indent="0">
              <a:buClr>
                <a:srgbClr val="B40023"/>
              </a:buClr>
              <a:buSzPct val="75000"/>
              <a:buNone/>
            </a:pPr>
            <a:endParaRPr lang="en-US" sz="2600" b="1" i="1">
              <a:solidFill>
                <a:schemeClr val="tx1">
                  <a:lumMod val="50000"/>
                  <a:lumOff val="50000"/>
                </a:schemeClr>
              </a:solidFill>
              <a:latin typeface="Calibri" panose="020f0502020204030204" pitchFamily="34" charset="0"/>
              <a:cs typeface="Arial"/>
            </a:endParaRPr>
          </a:p>
        </p:txBody>
      </p:sp>
    </p:spTree>
    <p:extLst>
      <p:ext uri="{BB962C8B-B14F-4D97-AF65-F5344CB8AC3E}">
        <p14:creationId xmlns:p14="http://schemas.microsoft.com/office/powerpoint/2010/main" val="4216004586"/>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810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Option 8:  </a:t>
            </a:r>
          </a:p>
          <a:p>
            <a:pPr>
              <a:buClr>
                <a:srgbClr val="B40023"/>
              </a:buClr>
              <a:buSzPct val="75000"/>
            </a:pPr>
            <a:r>
              <a:rPr lang="en-US" sz="3200" b="1" smtClean="0">
                <a:solidFill>
                  <a:schemeClr val="tx1">
                    <a:lumMod val="65000"/>
                    <a:lumOff val="35000"/>
                  </a:schemeClr>
                </a:solidFill>
                <a:latin typeface="Calibri" panose="020f0502020204030204" pitchFamily="34" charset="0"/>
                <a:cs typeface="Calibri" panose="020f0502020204030204" pitchFamily="34" charset="0"/>
              </a:rPr>
              <a:t>Grandfathering Certain Fringe Benefit Terms</a:t>
            </a:r>
            <a:endParaRPr lang="en-US" sz="3200" b="1">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Subtitle 2"/>
          <p:cNvSpPr txBox="1"/>
          <p:nvPr/>
        </p:nvSpPr>
        <p:spPr>
          <a:xfrm>
            <a:off x="381000" y="1863724"/>
            <a:ext cx="8458200" cy="43021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Many organizations differentiate between certain fringe benefit eligibility/accruals/payments based on a distinction of salaried versus hourly or exempt versus non-exempt</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Making a previously exempt employee non-exempt could create substantial morale issues if doing so results in a loss of access to fringe benefits</a:t>
            </a:r>
          </a:p>
          <a:p>
            <a:pPr>
              <a:buClr>
                <a:srgbClr val="B40023"/>
              </a:buClr>
              <a:buSzPct val="75000"/>
              <a:buFont typeface="Lucida Grande"/>
              <a:buChar char="▼"/>
            </a:pPr>
            <a:r>
              <a:rPr lang="en-US" sz="2600" b="1" smtClean="0">
                <a:solidFill>
                  <a:schemeClr val="tx1">
                    <a:lumMod val="50000"/>
                    <a:lumOff val="50000"/>
                  </a:schemeClr>
                </a:solidFill>
                <a:latin typeface="Calibri" panose="020f0502020204030204" pitchFamily="34" charset="0"/>
                <a:cs typeface="Calibri" panose="020f0502020204030204" pitchFamily="34" charset="0"/>
              </a:rPr>
              <a:t>Either make those fringe benefits available on a more equal basis or consider making a “grandfathered” rule to allow this select group of employees to retain those benefits when transitioning to non-exempt status</a:t>
            </a:r>
          </a:p>
        </p:txBody>
      </p:sp>
    </p:spTree>
    <p:extLst>
      <p:ext uri="{BB962C8B-B14F-4D97-AF65-F5344CB8AC3E}">
        <p14:creationId xmlns:p14="http://schemas.microsoft.com/office/powerpoint/2010/main" val="1702242959"/>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048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Practical considerations </a:t>
            </a:r>
          </a:p>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For compliance </a:t>
            </a:r>
          </a:p>
        </p:txBody>
      </p:sp>
      <p:sp>
        <p:nvSpPr>
          <p:cNvPr id="5" name="Subtitle 2"/>
          <p:cNvSpPr txBox="1"/>
          <p:nvPr/>
        </p:nvSpPr>
        <p:spPr>
          <a:xfrm>
            <a:off x="304800" y="1774825"/>
            <a:ext cx="8458199" cy="409257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If you make a formerly exempt employee non-exempt, </a:t>
            </a:r>
            <a:r>
              <a:rPr lang="en-US" sz="2400" b="1" u="sng" smtClean="0">
                <a:solidFill>
                  <a:srgbClr val="90001A"/>
                </a:solidFill>
                <a:latin typeface="Calibri" panose="020f0502020204030204" pitchFamily="34" charset="0"/>
                <a:cs typeface="Calibri" panose="020f0502020204030204" pitchFamily="34" charset="0"/>
              </a:rPr>
              <a:t>how will you account for</a:t>
            </a:r>
            <a:r>
              <a:rPr lang="en-US" sz="2400" b="1" smtClean="0">
                <a:solidFill>
                  <a:srgbClr val="90001A"/>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his/her </a:t>
            </a:r>
            <a:r>
              <a:rPr lang="en-US" sz="2400" b="1" u="sng" smtClean="0">
                <a:solidFill>
                  <a:srgbClr val="90001A"/>
                </a:solidFill>
                <a:latin typeface="Calibri" panose="020f0502020204030204" pitchFamily="34" charset="0"/>
                <a:cs typeface="Calibri" panose="020f0502020204030204" pitchFamily="34" charset="0"/>
              </a:rPr>
              <a:t>time</a:t>
            </a:r>
            <a:r>
              <a:rPr lang="en-US" sz="2400" b="1" smtClean="0">
                <a:solidFill>
                  <a:schemeClr val="tx1">
                    <a:lumMod val="50000"/>
                    <a:lumOff val="50000"/>
                  </a:schemeClr>
                </a:solidFill>
                <a:latin typeface="Calibri" panose="020f0502020204030204" pitchFamily="34" charset="0"/>
                <a:cs typeface="Calibri" panose="020f0502020204030204" pitchFamily="34" charset="0"/>
              </a:rPr>
              <a:t>:</a:t>
            </a:r>
          </a:p>
          <a:p>
            <a:pPr lvl="1">
              <a:buClr>
                <a:srgbClr val="B40023"/>
              </a:buClr>
              <a:buSzPct val="75000"/>
              <a:buFont typeface="Lucida Grande"/>
              <a:buChar char="▼"/>
            </a:pPr>
            <a:r>
              <a:rPr lang="en-US" sz="2000" u="sng">
                <a:solidFill>
                  <a:srgbClr val="90001A"/>
                </a:solidFill>
                <a:latin typeface="Calibri" panose="020f0502020204030204" pitchFamily="34" charset="0"/>
                <a:cs typeface="Calibri" panose="020f0502020204030204" pitchFamily="34" charset="0"/>
              </a:rPr>
              <a:t>Can you </a:t>
            </a:r>
            <a:r>
              <a:rPr lang="en-US" sz="2000" u="sng" smtClean="0">
                <a:solidFill>
                  <a:srgbClr val="90001A"/>
                </a:solidFill>
                <a:latin typeface="Calibri" panose="020f0502020204030204" pitchFamily="34" charset="0"/>
                <a:cs typeface="Calibri" panose="020f0502020204030204" pitchFamily="34" charset="0"/>
              </a:rPr>
              <a:t>really convert </a:t>
            </a:r>
            <a:r>
              <a:rPr lang="en-US" sz="2000" u="sng">
                <a:solidFill>
                  <a:srgbClr val="90001A"/>
                </a:solidFill>
                <a:latin typeface="Calibri" panose="020f0502020204030204" pitchFamily="34" charset="0"/>
                <a:cs typeface="Calibri" panose="020f0502020204030204" pitchFamily="34" charset="0"/>
              </a:rPr>
              <a:t>your salaried exempt employee to hourly</a:t>
            </a:r>
            <a:r>
              <a:rPr lang="en-US" sz="2000">
                <a:solidFill>
                  <a:schemeClr val="tx1">
                    <a:lumMod val="50000"/>
                    <a:lumOff val="50000"/>
                  </a:schemeClr>
                </a:solidFill>
                <a:latin typeface="Calibri" panose="020f0502020204030204" pitchFamily="34" charset="0"/>
                <a:cs typeface="Calibri" panose="020f0502020204030204" pitchFamily="34" charset="0"/>
              </a:rPr>
              <a:t>?</a:t>
            </a:r>
          </a:p>
          <a:p>
            <a:pPr lvl="1">
              <a:buClr>
                <a:srgbClr val="B40023"/>
              </a:buClr>
              <a:buSzPct val="75000"/>
              <a:buFont typeface="Lucida Grande"/>
              <a:buChar char="▼"/>
            </a:pPr>
            <a:r>
              <a:rPr lang="en-US" sz="2000">
                <a:solidFill>
                  <a:schemeClr val="tx1">
                    <a:lumMod val="50000"/>
                    <a:lumOff val="50000"/>
                  </a:schemeClr>
                </a:solidFill>
                <a:latin typeface="Calibri" panose="020f0502020204030204" pitchFamily="34" charset="0"/>
                <a:cs typeface="Calibri" panose="020f0502020204030204" pitchFamily="34" charset="0"/>
              </a:rPr>
              <a:t>Do your exempt employees earning under </a:t>
            </a:r>
            <a:r>
              <a:rPr lang="en-US" sz="2000" smtClean="0">
                <a:solidFill>
                  <a:schemeClr val="tx1">
                    <a:lumMod val="50000"/>
                    <a:lumOff val="50000"/>
                  </a:schemeClr>
                </a:solidFill>
                <a:latin typeface="Calibri" panose="020f0502020204030204" pitchFamily="34" charset="0"/>
                <a:cs typeface="Calibri" panose="020f0502020204030204" pitchFamily="34" charset="0"/>
              </a:rPr>
              <a:t>$35,308 </a:t>
            </a:r>
            <a:r>
              <a:rPr lang="en-US" sz="2000">
                <a:solidFill>
                  <a:srgbClr val="90001A"/>
                </a:solidFill>
                <a:latin typeface="Calibri" panose="020f0502020204030204" pitchFamily="34" charset="0"/>
                <a:cs typeface="Calibri" panose="020f0502020204030204" pitchFamily="34" charset="0"/>
              </a:rPr>
              <a:t>work hours that are trackable, knowable</a:t>
            </a:r>
            <a:r>
              <a:rPr lang="en-US" sz="2000">
                <a:solidFill>
                  <a:schemeClr val="tx1">
                    <a:lumMod val="50000"/>
                    <a:lumOff val="50000"/>
                  </a:schemeClr>
                </a:solidFill>
                <a:latin typeface="Calibri" panose="020f0502020204030204" pitchFamily="34" charset="0"/>
                <a:cs typeface="Calibri" panose="020f0502020204030204" pitchFamily="34" charset="0"/>
              </a:rPr>
              <a:t>?</a:t>
            </a:r>
          </a:p>
          <a:p>
            <a:pPr lvl="1">
              <a:buClr>
                <a:srgbClr val="B40023"/>
              </a:buClr>
              <a:buSzPct val="75000"/>
              <a:buFont typeface="Lucida Grande"/>
              <a:buChar char="▼"/>
            </a:pPr>
            <a:r>
              <a:rPr lang="en-US" sz="2000">
                <a:solidFill>
                  <a:schemeClr val="tx1">
                    <a:lumMod val="50000"/>
                    <a:lumOff val="50000"/>
                  </a:schemeClr>
                </a:solidFill>
                <a:latin typeface="Calibri" panose="020f0502020204030204" pitchFamily="34" charset="0"/>
                <a:cs typeface="Calibri" panose="020f0502020204030204" pitchFamily="34" charset="0"/>
              </a:rPr>
              <a:t>Do you want to pay for all of them?</a:t>
            </a:r>
            <a:endParaRPr lang="en-US" sz="2000" b="1">
              <a:solidFill>
                <a:schemeClr val="tx1">
                  <a:lumMod val="50000"/>
                  <a:lumOff val="50000"/>
                </a:schemeClr>
              </a:solidFill>
              <a:latin typeface="Calibri" panose="020f0502020204030204" pitchFamily="34" charset="0"/>
              <a:cs typeface="Calibri" panose="020f0502020204030204" pitchFamily="34" charset="0"/>
            </a:endParaRPr>
          </a:p>
          <a:p>
            <a:pPr lvl="1">
              <a:buClr>
                <a:srgbClr val="B40023"/>
              </a:buClr>
              <a:buSzPct val="75000"/>
              <a:buFont typeface="Lucida Grande"/>
              <a:buChar char="▼"/>
            </a:pPr>
            <a:r>
              <a:rPr lang="en-US" sz="2000" smtClean="0">
                <a:solidFill>
                  <a:schemeClr val="tx1">
                    <a:lumMod val="50000"/>
                    <a:lumOff val="50000"/>
                  </a:schemeClr>
                </a:solidFill>
                <a:latin typeface="Calibri" panose="020f0502020204030204" pitchFamily="34" charset="0"/>
                <a:cs typeface="Calibri" panose="020f0502020204030204" pitchFamily="34" charset="0"/>
              </a:rPr>
              <a:t>Responding </a:t>
            </a:r>
            <a:r>
              <a:rPr lang="en-US" sz="2000">
                <a:solidFill>
                  <a:schemeClr val="tx1">
                    <a:lumMod val="50000"/>
                    <a:lumOff val="50000"/>
                  </a:schemeClr>
                </a:solidFill>
                <a:latin typeface="Calibri" panose="020f0502020204030204" pitchFamily="34" charset="0"/>
                <a:cs typeface="Calibri" panose="020f0502020204030204" pitchFamily="34" charset="0"/>
              </a:rPr>
              <a:t>to </a:t>
            </a:r>
            <a:r>
              <a:rPr lang="en-US" sz="2000" u="sng">
                <a:solidFill>
                  <a:srgbClr val="90001A"/>
                </a:solidFill>
                <a:latin typeface="Calibri" panose="020f0502020204030204" pitchFamily="34" charset="0"/>
                <a:cs typeface="Calibri" panose="020f0502020204030204" pitchFamily="34" charset="0"/>
              </a:rPr>
              <a:t>after hours</a:t>
            </a:r>
            <a:r>
              <a:rPr lang="en-US" sz="2000">
                <a:solidFill>
                  <a:srgbClr val="90001A"/>
                </a:solidFill>
                <a:latin typeface="Calibri" panose="020f0502020204030204" pitchFamily="34" charset="0"/>
                <a:cs typeface="Calibri" panose="020f0502020204030204" pitchFamily="34" charset="0"/>
              </a:rPr>
              <a:t> </a:t>
            </a:r>
            <a:r>
              <a:rPr lang="en-US" sz="2000" smtClean="0">
                <a:solidFill>
                  <a:srgbClr val="90001A"/>
                </a:solidFill>
                <a:latin typeface="Calibri" panose="020f0502020204030204" pitchFamily="34" charset="0"/>
                <a:cs typeface="Calibri" panose="020f0502020204030204" pitchFamily="34" charset="0"/>
              </a:rPr>
              <a:t>demands</a:t>
            </a:r>
            <a:r>
              <a:rPr lang="en-US" sz="2000" smtClean="0">
                <a:solidFill>
                  <a:schemeClr val="tx1">
                    <a:lumMod val="50000"/>
                    <a:lumOff val="50000"/>
                  </a:schemeClr>
                </a:solidFill>
                <a:latin typeface="Calibri" panose="020f0502020204030204" pitchFamily="34" charset="0"/>
                <a:cs typeface="Calibri" panose="020f0502020204030204" pitchFamily="34" charset="0"/>
              </a:rPr>
              <a:t>, calls</a:t>
            </a:r>
            <a:r>
              <a:rPr lang="en-US" sz="2000">
                <a:solidFill>
                  <a:schemeClr val="tx1">
                    <a:lumMod val="50000"/>
                    <a:lumOff val="50000"/>
                  </a:schemeClr>
                </a:solidFill>
                <a:latin typeface="Calibri" panose="020f0502020204030204" pitchFamily="34" charset="0"/>
                <a:cs typeface="Calibri" panose="020f0502020204030204" pitchFamily="34" charset="0"/>
              </a:rPr>
              <a:t>, </a:t>
            </a:r>
            <a:r>
              <a:rPr lang="en-US" sz="2000" smtClean="0">
                <a:solidFill>
                  <a:schemeClr val="tx1">
                    <a:lumMod val="50000"/>
                    <a:lumOff val="50000"/>
                  </a:schemeClr>
                </a:solidFill>
                <a:latin typeface="Calibri" panose="020f0502020204030204" pitchFamily="34" charset="0"/>
                <a:cs typeface="Calibri" panose="020f0502020204030204" pitchFamily="34" charset="0"/>
              </a:rPr>
              <a:t>e-mails, training, conferences</a:t>
            </a:r>
          </a:p>
          <a:p>
            <a:pPr lvl="1">
              <a:buClr>
                <a:srgbClr val="B40023"/>
              </a:buClr>
              <a:buSzPct val="75000"/>
              <a:buFont typeface="Lucida Grande"/>
              <a:buChar char="▼"/>
            </a:pPr>
            <a:r>
              <a:rPr lang="en-US" sz="2000" smtClean="0">
                <a:solidFill>
                  <a:schemeClr val="tx1">
                    <a:lumMod val="50000"/>
                    <a:lumOff val="50000"/>
                  </a:schemeClr>
                </a:solidFill>
                <a:latin typeface="Calibri" panose="020f0502020204030204" pitchFamily="34" charset="0"/>
                <a:cs typeface="Calibri" panose="020f0502020204030204" pitchFamily="34" charset="0"/>
              </a:rPr>
              <a:t>Other </a:t>
            </a:r>
            <a:r>
              <a:rPr lang="en-US" sz="2000" u="sng" smtClean="0">
                <a:solidFill>
                  <a:srgbClr val="90001A"/>
                </a:solidFill>
                <a:latin typeface="Calibri" panose="020f0502020204030204" pitchFamily="34" charset="0"/>
                <a:cs typeface="Calibri" panose="020f0502020204030204" pitchFamily="34" charset="0"/>
              </a:rPr>
              <a:t>away from the office</a:t>
            </a:r>
            <a:r>
              <a:rPr lang="en-US" sz="2000" smtClean="0">
                <a:solidFill>
                  <a:srgbClr val="90001A"/>
                </a:solidFill>
                <a:latin typeface="Calibri" panose="020f0502020204030204" pitchFamily="34" charset="0"/>
                <a:cs typeface="Calibri" panose="020f0502020204030204" pitchFamily="34" charset="0"/>
              </a:rPr>
              <a:t> </a:t>
            </a:r>
            <a:r>
              <a:rPr lang="en-US" sz="2000" smtClean="0">
                <a:solidFill>
                  <a:schemeClr val="tx1">
                    <a:lumMod val="50000"/>
                    <a:lumOff val="50000"/>
                  </a:schemeClr>
                </a:solidFill>
                <a:latin typeface="Calibri" panose="020f0502020204030204" pitchFamily="34" charset="0"/>
                <a:cs typeface="Calibri" panose="020f0502020204030204" pitchFamily="34" charset="0"/>
              </a:rPr>
              <a:t>work</a:t>
            </a:r>
          </a:p>
          <a:p>
            <a:pPr lvl="1">
              <a:buClr>
                <a:srgbClr val="B40023"/>
              </a:buClr>
              <a:buSzPct val="75000"/>
              <a:buFont typeface="Lucida Grande"/>
              <a:buChar char="▼"/>
            </a:pPr>
            <a:r>
              <a:rPr lang="en-US" sz="2000" smtClean="0">
                <a:solidFill>
                  <a:schemeClr val="tx1">
                    <a:lumMod val="50000"/>
                    <a:lumOff val="50000"/>
                  </a:schemeClr>
                </a:solidFill>
                <a:latin typeface="Calibri" panose="020f0502020204030204" pitchFamily="34" charset="0"/>
                <a:cs typeface="Calibri" panose="020f0502020204030204" pitchFamily="34" charset="0"/>
              </a:rPr>
              <a:t>Creating </a:t>
            </a:r>
            <a:r>
              <a:rPr lang="en-US" sz="2000" u="sng">
                <a:solidFill>
                  <a:srgbClr val="90001A"/>
                </a:solidFill>
                <a:latin typeface="Calibri" panose="020f0502020204030204" pitchFamily="34" charset="0"/>
                <a:cs typeface="Calibri" panose="020f0502020204030204" pitchFamily="34" charset="0"/>
              </a:rPr>
              <a:t>time cards</a:t>
            </a:r>
            <a:r>
              <a:rPr lang="en-US" sz="2000">
                <a:solidFill>
                  <a:srgbClr val="90001A"/>
                </a:solidFill>
                <a:latin typeface="Calibri" panose="020f0502020204030204" pitchFamily="34" charset="0"/>
                <a:cs typeface="Calibri" panose="020f0502020204030204" pitchFamily="34" charset="0"/>
              </a:rPr>
              <a:t> </a:t>
            </a:r>
            <a:r>
              <a:rPr lang="en-US" sz="2000">
                <a:solidFill>
                  <a:schemeClr val="tx1">
                    <a:lumMod val="50000"/>
                    <a:lumOff val="50000"/>
                  </a:schemeClr>
                </a:solidFill>
                <a:latin typeface="Calibri" panose="020f0502020204030204" pitchFamily="34" charset="0"/>
                <a:cs typeface="Calibri" panose="020f0502020204030204" pitchFamily="34" charset="0"/>
              </a:rPr>
              <a:t>and having them </a:t>
            </a:r>
            <a:r>
              <a:rPr lang="en-US" sz="2000" smtClean="0">
                <a:solidFill>
                  <a:schemeClr val="tx1">
                    <a:lumMod val="50000"/>
                    <a:lumOff val="50000"/>
                  </a:schemeClr>
                </a:solidFill>
                <a:latin typeface="Calibri" panose="020f0502020204030204" pitchFamily="34" charset="0"/>
                <a:cs typeface="Calibri" panose="020f0502020204030204" pitchFamily="34" charset="0"/>
              </a:rPr>
              <a:t>approved</a:t>
            </a:r>
          </a:p>
          <a:p>
            <a:pPr lvl="1">
              <a:buClr>
                <a:srgbClr val="B40023"/>
              </a:buClr>
              <a:buSzPct val="75000"/>
              <a:buFont typeface="Lucida Grande"/>
              <a:buChar char="▼"/>
            </a:pPr>
            <a:r>
              <a:rPr lang="en-US" sz="2000" u="sng" smtClean="0">
                <a:solidFill>
                  <a:srgbClr val="90001A"/>
                </a:solidFill>
                <a:latin typeface="Calibri" panose="020f0502020204030204" pitchFamily="34" charset="0"/>
                <a:cs typeface="Calibri" panose="020f0502020204030204" pitchFamily="34" charset="0"/>
              </a:rPr>
              <a:t>How will you instruct formerly exempt employees to record and report time if they become non-exempt?</a:t>
            </a:r>
          </a:p>
        </p:txBody>
      </p:sp>
    </p:spTree>
    <p:extLst>
      <p:ext uri="{BB962C8B-B14F-4D97-AF65-F5344CB8AC3E}">
        <p14:creationId xmlns:p14="http://schemas.microsoft.com/office/powerpoint/2010/main" val="758119897"/>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263525"/>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Practical considerations </a:t>
            </a:r>
          </a:p>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for compliance</a:t>
            </a:r>
          </a:p>
        </p:txBody>
      </p:sp>
      <p:sp>
        <p:nvSpPr>
          <p:cNvPr id="5" name="Subtitle 2"/>
          <p:cNvSpPr txBox="1"/>
          <p:nvPr/>
        </p:nvSpPr>
        <p:spPr>
          <a:xfrm>
            <a:off x="552450" y="1676400"/>
            <a:ext cx="7924800" cy="4343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Do you have the </a:t>
            </a:r>
            <a:r>
              <a:rPr lang="en-US" sz="2400" b="1" smtClean="0">
                <a:solidFill>
                  <a:srgbClr val="90001A"/>
                </a:solidFill>
                <a:latin typeface="Calibri" panose="020f0502020204030204" pitchFamily="34" charset="0"/>
                <a:cs typeface="Calibri" panose="020f0502020204030204" pitchFamily="34" charset="0"/>
              </a:rPr>
              <a:t>data necessary to support converting a salaried employee to an hourly employee </a:t>
            </a:r>
            <a:r>
              <a:rPr lang="en-US" sz="2400" b="1" smtClean="0">
                <a:solidFill>
                  <a:schemeClr val="tx1">
                    <a:lumMod val="50000"/>
                    <a:lumOff val="50000"/>
                  </a:schemeClr>
                </a:solidFill>
                <a:latin typeface="Calibri" panose="020f0502020204030204" pitchFamily="34" charset="0"/>
                <a:cs typeface="Calibri" panose="020f0502020204030204" pitchFamily="34" charset="0"/>
              </a:rPr>
              <a:t>at a new effective rate?</a:t>
            </a:r>
          </a:p>
          <a:p>
            <a:pPr lvl="1">
              <a:buClr>
                <a:srgbClr val="B40023"/>
              </a:buClr>
              <a:buSzPct val="75000"/>
              <a:buFont typeface="Lucida Grande"/>
              <a:buChar char="▼"/>
            </a:pPr>
            <a:r>
              <a:rPr lang="en-US" sz="2000">
                <a:solidFill>
                  <a:schemeClr val="tx1">
                    <a:lumMod val="50000"/>
                    <a:lumOff val="50000"/>
                  </a:schemeClr>
                </a:solidFill>
                <a:latin typeface="Calibri" panose="020f0502020204030204" pitchFamily="34" charset="0"/>
                <a:cs typeface="Calibri" panose="020f0502020204030204" pitchFamily="34" charset="0"/>
              </a:rPr>
              <a:t>Do you know </a:t>
            </a:r>
            <a:r>
              <a:rPr lang="en-US" sz="2000">
                <a:solidFill>
                  <a:srgbClr val="90001A"/>
                </a:solidFill>
                <a:latin typeface="Calibri" panose="020f0502020204030204" pitchFamily="34" charset="0"/>
                <a:cs typeface="Calibri" panose="020f0502020204030204" pitchFamily="34" charset="0"/>
              </a:rPr>
              <a:t>what overtime hours your currently exempt employees earning less than </a:t>
            </a:r>
            <a:r>
              <a:rPr lang="en-US" sz="2000">
                <a:solidFill>
                  <a:schemeClr val="tx1">
                    <a:lumMod val="50000"/>
                    <a:lumOff val="50000"/>
                  </a:schemeClr>
                </a:solidFill>
                <a:latin typeface="Calibri" panose="020f0502020204030204" pitchFamily="34" charset="0"/>
                <a:cs typeface="Calibri" panose="020f0502020204030204" pitchFamily="34" charset="0"/>
              </a:rPr>
              <a:t>$35,308 </a:t>
            </a:r>
            <a:r>
              <a:rPr lang="en-US" sz="2000" smtClean="0">
                <a:solidFill>
                  <a:srgbClr val="90001A"/>
                </a:solidFill>
                <a:latin typeface="Calibri" panose="020f0502020204030204" pitchFamily="34" charset="0"/>
                <a:cs typeface="Calibri" panose="020f0502020204030204" pitchFamily="34" charset="0"/>
              </a:rPr>
              <a:t>work</a:t>
            </a:r>
            <a:r>
              <a:rPr lang="en-US" sz="2000">
                <a:solidFill>
                  <a:schemeClr val="tx1">
                    <a:lumMod val="50000"/>
                    <a:lumOff val="50000"/>
                  </a:schemeClr>
                </a:solidFill>
                <a:latin typeface="Calibri" panose="020f0502020204030204" pitchFamily="34" charset="0"/>
                <a:cs typeface="Calibri" panose="020f0502020204030204" pitchFamily="34" charset="0"/>
              </a:rPr>
              <a:t>?</a:t>
            </a:r>
          </a:p>
          <a:p>
            <a:pPr lvl="1">
              <a:buClr>
                <a:srgbClr val="B40023"/>
              </a:buClr>
              <a:buSzPct val="75000"/>
              <a:buFont typeface="Lucida Grande"/>
              <a:buChar char="▼"/>
            </a:pPr>
            <a:r>
              <a:rPr lang="en-US" sz="2000">
                <a:solidFill>
                  <a:schemeClr val="tx1">
                    <a:lumMod val="50000"/>
                    <a:lumOff val="50000"/>
                  </a:schemeClr>
                </a:solidFill>
                <a:latin typeface="Calibri" panose="020f0502020204030204" pitchFamily="34" charset="0"/>
                <a:cs typeface="Calibri" panose="020f0502020204030204" pitchFamily="34" charset="0"/>
              </a:rPr>
              <a:t>Do you have a </a:t>
            </a:r>
            <a:r>
              <a:rPr lang="en-US" sz="2000">
                <a:solidFill>
                  <a:srgbClr val="90001A"/>
                </a:solidFill>
                <a:latin typeface="Calibri" panose="020f0502020204030204" pitchFamily="34" charset="0"/>
                <a:cs typeface="Calibri" panose="020f0502020204030204" pitchFamily="34" charset="0"/>
              </a:rPr>
              <a:t>system in place by which they could track </a:t>
            </a:r>
            <a:r>
              <a:rPr lang="en-US" sz="2000">
                <a:solidFill>
                  <a:schemeClr val="tx1">
                    <a:lumMod val="50000"/>
                    <a:lumOff val="50000"/>
                  </a:schemeClr>
                </a:solidFill>
                <a:latin typeface="Calibri" panose="020f0502020204030204" pitchFamily="34" charset="0"/>
                <a:cs typeface="Calibri" panose="020f0502020204030204" pitchFamily="34" charset="0"/>
              </a:rPr>
              <a:t>and report their time?</a:t>
            </a:r>
          </a:p>
          <a:p>
            <a:pPr lvl="1">
              <a:buClr>
                <a:srgbClr val="B40023"/>
              </a:buClr>
              <a:buSzPct val="75000"/>
              <a:buFont typeface="Lucida Grande"/>
              <a:buChar char="▼"/>
            </a:pPr>
            <a:r>
              <a:rPr lang="en-US" sz="2000">
                <a:solidFill>
                  <a:srgbClr val="90001A"/>
                </a:solidFill>
                <a:latin typeface="Calibri" panose="020f0502020204030204" pitchFamily="34" charset="0"/>
                <a:cs typeface="Calibri" panose="020f0502020204030204" pitchFamily="34" charset="0"/>
              </a:rPr>
              <a:t>What </a:t>
            </a:r>
            <a:r>
              <a:rPr lang="en-US" sz="2000">
                <a:solidFill>
                  <a:schemeClr val="tx1">
                    <a:lumMod val="50000"/>
                    <a:lumOff val="50000"/>
                  </a:schemeClr>
                </a:solidFill>
                <a:latin typeface="Calibri" panose="020f0502020204030204" pitchFamily="34" charset="0"/>
                <a:cs typeface="Calibri" panose="020f0502020204030204" pitchFamily="34" charset="0"/>
              </a:rPr>
              <a:t>should they report?</a:t>
            </a:r>
          </a:p>
          <a:p>
            <a:pPr lvl="1">
              <a:buClr>
                <a:srgbClr val="B40023"/>
              </a:buClr>
              <a:buSzPct val="75000"/>
              <a:buFont typeface="Lucida Grande"/>
              <a:buChar char="▼"/>
            </a:pPr>
            <a:r>
              <a:rPr lang="en-US" sz="2000">
                <a:solidFill>
                  <a:srgbClr val="90001A"/>
                </a:solidFill>
                <a:latin typeface="Calibri" panose="020f0502020204030204" pitchFamily="34" charset="0"/>
                <a:cs typeface="Calibri" panose="020f0502020204030204" pitchFamily="34" charset="0"/>
              </a:rPr>
              <a:t>Who</a:t>
            </a:r>
            <a:r>
              <a:rPr lang="en-US" sz="2000">
                <a:solidFill>
                  <a:schemeClr val="tx1">
                    <a:lumMod val="50000"/>
                    <a:lumOff val="50000"/>
                  </a:schemeClr>
                </a:solidFill>
                <a:latin typeface="Calibri" panose="020f0502020204030204" pitchFamily="34" charset="0"/>
                <a:cs typeface="Calibri" panose="020f0502020204030204" pitchFamily="34" charset="0"/>
              </a:rPr>
              <a:t> should they report it to?</a:t>
            </a:r>
          </a:p>
          <a:p>
            <a:pPr>
              <a:buClr>
                <a:srgbClr val="B40023"/>
              </a:buClr>
              <a:buSzPct val="75000"/>
              <a:buFont typeface="Lucida Grande"/>
              <a:buChar char="▼"/>
            </a:pP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marL="342900" lvl="1" indent="-342900">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Consider implementing a timekeeping system for these employees </a:t>
            </a:r>
            <a:r>
              <a:rPr lang="en-US" sz="2400" b="1" u="sng" smtClean="0">
                <a:solidFill>
                  <a:srgbClr val="90001A"/>
                </a:solidFill>
                <a:latin typeface="Calibri" panose="020f0502020204030204" pitchFamily="34" charset="0"/>
                <a:cs typeface="Calibri" panose="020f0502020204030204" pitchFamily="34" charset="0"/>
              </a:rPr>
              <a:t>RIGHT NOW</a:t>
            </a:r>
            <a:r>
              <a:rPr lang="en-US" sz="2400" b="1" smtClean="0">
                <a:solidFill>
                  <a:schemeClr val="tx1">
                    <a:lumMod val="50000"/>
                    <a:lumOff val="50000"/>
                  </a:schemeClr>
                </a:solidFill>
                <a:latin typeface="Calibri" panose="020f0502020204030204" pitchFamily="34" charset="0"/>
                <a:cs typeface="Calibri" panose="020f0502020204030204" pitchFamily="34" charset="0"/>
              </a:rPr>
              <a:t>.  Gather data so you will know how to implement a budget neutral decision later</a:t>
            </a:r>
          </a:p>
          <a:p>
            <a:pPr>
              <a:buClr>
                <a:srgbClr val="B40023"/>
              </a:buClr>
              <a:buSzPct val="75000"/>
              <a:buFont typeface="Lucida Grande"/>
              <a:buChar char="▼"/>
            </a:pP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marL="457200" lvl="1" indent="0" algn="ctr">
              <a:buClr>
                <a:srgbClr val="B40023"/>
              </a:buClr>
              <a:buSzPct val="75000"/>
              <a:buNone/>
            </a:pPr>
            <a:endParaRPr lang="en-US" sz="1500" b="1" smtClean="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47819382"/>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txBox="1"/>
          <p:nvPr/>
        </p:nvSpPr>
        <p:spPr>
          <a:xfrm>
            <a:off x="-76200" y="-3175"/>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Silver lining</a:t>
            </a:r>
          </a:p>
        </p:txBody>
      </p:sp>
      <p:sp>
        <p:nvSpPr>
          <p:cNvPr id="5" name="Subtitle 2"/>
          <p:cNvSpPr txBox="1"/>
          <p:nvPr/>
        </p:nvSpPr>
        <p:spPr>
          <a:xfrm>
            <a:off x="304800" y="1219200"/>
            <a:ext cx="8763000" cy="4343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Do you really know </a:t>
            </a:r>
            <a:r>
              <a:rPr lang="en-US" sz="2400" b="1" smtClean="0">
                <a:solidFill>
                  <a:srgbClr val="90001A"/>
                </a:solidFill>
                <a:latin typeface="Calibri" panose="020f0502020204030204" pitchFamily="34" charset="0"/>
                <a:cs typeface="Calibri" panose="020f0502020204030204" pitchFamily="34" charset="0"/>
              </a:rPr>
              <a:t>on what basis you classified an employee exempt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to begin with?</a:t>
            </a: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final rule gives you </a:t>
            </a:r>
            <a:r>
              <a:rPr lang="en-US" sz="2400" b="1" smtClean="0">
                <a:solidFill>
                  <a:srgbClr val="90001A"/>
                </a:solidFill>
                <a:latin typeface="Calibri" panose="020f0502020204030204" pitchFamily="34" charset="0"/>
                <a:cs typeface="Calibri" panose="020f0502020204030204" pitchFamily="34" charset="0"/>
              </a:rPr>
              <a:t>excellent cover to review all of your exemptions </a:t>
            </a:r>
            <a:r>
              <a:rPr lang="en-US" sz="2400" b="1" smtClean="0">
                <a:solidFill>
                  <a:schemeClr val="tx1">
                    <a:lumMod val="50000"/>
                    <a:lumOff val="50000"/>
                  </a:schemeClr>
                </a:solidFill>
                <a:latin typeface="Calibri" panose="020f0502020204030204" pitchFamily="34" charset="0"/>
                <a:cs typeface="Calibri" panose="020f0502020204030204" pitchFamily="34" charset="0"/>
              </a:rPr>
              <a:t>to ensure that the jobs satisfy the duties tests</a:t>
            </a: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Perform </a:t>
            </a:r>
            <a:r>
              <a:rPr lang="en-US" sz="2400" b="1" smtClean="0">
                <a:solidFill>
                  <a:srgbClr val="90001A"/>
                </a:solidFill>
                <a:latin typeface="Calibri" panose="020f0502020204030204" pitchFamily="34" charset="0"/>
                <a:cs typeface="Calibri" panose="020f0502020204030204" pitchFamily="34" charset="0"/>
              </a:rPr>
              <a:t>your own audit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of these classifications and roll out corrections as part of a broader effort to “comply with the new regulations”</a:t>
            </a:r>
          </a:p>
          <a:p>
            <a:pPr marL="457200" lvl="1" indent="0" algn="ctr">
              <a:buClr>
                <a:srgbClr val="B40023"/>
              </a:buClr>
              <a:buSzPct val="75000"/>
              <a:buNone/>
            </a:pPr>
            <a:endParaRPr lang="en-US" sz="1500" b="1"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8227086"/>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152400" y="571965"/>
            <a:ext cx="8915400" cy="571035"/>
          </a:xfrm>
        </p:spPr>
        <p:txBody>
          <a:bodyPr>
            <a:normAutofit/>
          </a:bodyPr>
          <a:lstStyle/>
          <a:p>
            <a:r>
              <a:rPr lang="en-US" sz="3200" err="1" smtClean="0">
                <a:solidFill>
                  <a:schemeClr val="tx2">
                    <a:lumMod val="65000"/>
                    <a:lumOff val="35000"/>
                  </a:schemeClr>
                </a:solidFill>
                <a:latin typeface="Calibri" panose="020f0502020204030204" pitchFamily="34" charset="0"/>
                <a:cs typeface="Calibri" panose="020f0502020204030204" pitchFamily="34" charset="0"/>
              </a:rPr>
              <a:t>DOL’S PAID PROGRAM</a:t>
            </a:r>
            <a:endParaRPr lang="en-US" sz="3200" i="1">
              <a:solidFill>
                <a:srgbClr val="960000"/>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381000" y="1143000"/>
            <a:ext cx="8610600" cy="5181600"/>
          </a:xfrm>
        </p:spPr>
        <p:txBody>
          <a:bodyPr>
            <a:normAutofit fontScale="92500"/>
          </a:bodyPr>
          <a:lstStyle/>
          <a:p>
            <a:pPr marL="457200" indent="-457200">
              <a:lnSpc>
                <a:spcPct val="150000"/>
              </a:lnSpc>
              <a:spcBef>
                <a:spcPct val="0"/>
              </a:spcBef>
            </a:pPr>
            <a:r>
              <a:rPr lang="en-US" sz="2400" smtClean="0">
                <a:solidFill>
                  <a:srgbClr val="960000"/>
                </a:solidFill>
                <a:latin typeface="Calibri" panose="020f0502020204030204" pitchFamily="34" charset="0"/>
                <a:cs typeface="Calibri" panose="020f0502020204030204" pitchFamily="34" charset="0"/>
              </a:rPr>
              <a:t>Payroll </a:t>
            </a:r>
            <a:r>
              <a:rPr lang="en-US" sz="2400">
                <a:solidFill>
                  <a:srgbClr val="960000"/>
                </a:solidFill>
                <a:latin typeface="Calibri" panose="020f0502020204030204" pitchFamily="34" charset="0"/>
                <a:cs typeface="Calibri" panose="020f0502020204030204" pitchFamily="34" charset="0"/>
              </a:rPr>
              <a:t>Audit Independent Determination </a:t>
            </a:r>
            <a:endParaRPr lang="en-US" sz="2400" smtClean="0">
              <a:solidFill>
                <a:srgbClr val="960000"/>
              </a:solidFill>
              <a:latin typeface="Calibri" panose="020f0502020204030204" pitchFamily="34" charset="0"/>
              <a:cs typeface="Calibri" panose="020f0502020204030204" pitchFamily="34" charset="0"/>
            </a:endParaRPr>
          </a:p>
          <a:p>
            <a:pPr marL="457200" indent="-457200">
              <a:lnSpc>
                <a:spcPct val="150000"/>
              </a:lnSpc>
              <a:spcBef>
                <a:spcPct val="0"/>
              </a:spcBef>
            </a:pPr>
            <a:r>
              <a:rPr lang="en-US" sz="2400" smtClean="0">
                <a:solidFill>
                  <a:srgbClr val="960000"/>
                </a:solidFill>
                <a:latin typeface="Calibri" panose="020f0502020204030204" pitchFamily="34" charset="0"/>
                <a:cs typeface="Calibri" panose="020f0502020204030204" pitchFamily="34" charset="0"/>
              </a:rPr>
              <a:t>6 month pilot program started April 2018, extended until </a:t>
            </a:r>
            <a:r>
              <a:rPr lang="en-US" sz="2400" i="1" smtClean="0">
                <a:solidFill>
                  <a:srgbClr val="960000"/>
                </a:solidFill>
                <a:latin typeface="Calibri" panose="020f0502020204030204" pitchFamily="34" charset="0"/>
                <a:cs typeface="Calibri" panose="020f0502020204030204" pitchFamily="34" charset="0"/>
              </a:rPr>
              <a:t>April 2019 </a:t>
            </a:r>
            <a:endParaRPr lang="en-US" sz="2400" i="1">
              <a:solidFill>
                <a:srgbClr val="960000"/>
              </a:solidFill>
              <a:latin typeface="Calibri" panose="020f0502020204030204" pitchFamily="34" charset="0"/>
              <a:cs typeface="Calibri" panose="020f0502020204030204" pitchFamily="34" charset="0"/>
            </a:endParaRPr>
          </a:p>
          <a:p>
            <a:pPr marL="457200"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Allows for </a:t>
            </a:r>
            <a:r>
              <a:rPr lang="en-US" sz="2400" smtClean="0">
                <a:solidFill>
                  <a:srgbClr val="960000"/>
                </a:solidFill>
                <a:latin typeface="Calibri" panose="020f0502020204030204" pitchFamily="34" charset="0"/>
                <a:cs typeface="Calibri" panose="020f0502020204030204" pitchFamily="34" charset="0"/>
              </a:rPr>
              <a:t>employer self-audits </a:t>
            </a:r>
            <a:r>
              <a:rPr lang="en-US" sz="2400" smtClean="0">
                <a:solidFill>
                  <a:schemeClr val="tx1">
                    <a:lumMod val="65000"/>
                    <a:lumOff val="35000"/>
                  </a:schemeClr>
                </a:solidFill>
                <a:latin typeface="Calibri" panose="020f0502020204030204" pitchFamily="34" charset="0"/>
                <a:cs typeface="Calibri" panose="020f0502020204030204" pitchFamily="34" charset="0"/>
              </a:rPr>
              <a:t>and corrections to be submitted to DOL for approval</a:t>
            </a:r>
          </a:p>
          <a:p>
            <a:pPr marL="457200"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Can’t report a violation already being investigated</a:t>
            </a:r>
          </a:p>
          <a:p>
            <a:pPr marL="457200"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DOL’s approval operates as an </a:t>
            </a:r>
            <a:r>
              <a:rPr lang="en-US" sz="2400" smtClean="0">
                <a:solidFill>
                  <a:srgbClr val="960000"/>
                </a:solidFill>
                <a:latin typeface="Calibri" panose="020f0502020204030204" pitchFamily="34" charset="0"/>
                <a:cs typeface="Calibri" panose="020f0502020204030204" pitchFamily="34" charset="0"/>
              </a:rPr>
              <a:t>approved “settlement”</a:t>
            </a:r>
            <a:r>
              <a:rPr lang="en-US" sz="2400" smtClean="0">
                <a:solidFill>
                  <a:schemeClr val="tx1">
                    <a:lumMod val="65000"/>
                    <a:lumOff val="35000"/>
                  </a:schemeClr>
                </a:solidFill>
                <a:latin typeface="Calibri" panose="020f0502020204030204" pitchFamily="34" charset="0"/>
                <a:cs typeface="Calibri" panose="020f0502020204030204" pitchFamily="34" charset="0"/>
              </a:rPr>
              <a:t> of any claims</a:t>
            </a:r>
          </a:p>
          <a:p>
            <a:pPr marL="457200"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Submission to PAID helps employer </a:t>
            </a:r>
            <a:r>
              <a:rPr lang="en-US" sz="2400" smtClean="0">
                <a:solidFill>
                  <a:srgbClr val="960000"/>
                </a:solidFill>
                <a:latin typeface="Calibri" panose="020f0502020204030204" pitchFamily="34" charset="0"/>
                <a:cs typeface="Calibri" panose="020f0502020204030204" pitchFamily="34" charset="0"/>
              </a:rPr>
              <a:t>avoid a finding that violations were “willful”</a:t>
            </a:r>
          </a:p>
          <a:p>
            <a:pPr marL="969962" lvl="1"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2 year versus 3-year statute of limitations</a:t>
            </a:r>
          </a:p>
          <a:p>
            <a:pPr marL="969962" lvl="1" indent="-457200">
              <a:lnSpc>
                <a:spcPct val="150000"/>
              </a:lnSpc>
              <a:spcBef>
                <a:spcPct val="0"/>
              </a:spcBef>
            </a:pPr>
            <a:r>
              <a:rPr lang="en-US" sz="2400" smtClean="0">
                <a:solidFill>
                  <a:schemeClr val="tx1">
                    <a:lumMod val="65000"/>
                    <a:lumOff val="35000"/>
                  </a:schemeClr>
                </a:solidFill>
                <a:latin typeface="Calibri" panose="020f0502020204030204" pitchFamily="34" charset="0"/>
                <a:cs typeface="Calibri" panose="020f0502020204030204" pitchFamily="34" charset="0"/>
              </a:rPr>
              <a:t>1xbackpay plus interest instead of 2xbackpay</a:t>
            </a:r>
          </a:p>
          <a:p>
            <a:pPr marL="0" indent="0">
              <a:spcBef>
                <a:spcPct val="0"/>
              </a:spcBef>
              <a:buNone/>
            </a:pPr>
            <a:endParaRPr lang="en-US" sz="3400" smtClean="0">
              <a:solidFill>
                <a:schemeClr val="tx1">
                  <a:lumMod val="65000"/>
                  <a:lumOff val="35000"/>
                </a:schemeClr>
              </a:solidFill>
            </a:endParaRPr>
          </a:p>
        </p:txBody>
      </p:sp>
    </p:spTree>
    <p:extLst>
      <p:ext uri="{BB962C8B-B14F-4D97-AF65-F5344CB8AC3E}">
        <p14:creationId xmlns:p14="http://schemas.microsoft.com/office/powerpoint/2010/main" val="2121452404"/>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76200" y="457200"/>
            <a:ext cx="9220200" cy="1143000"/>
          </a:xfrm>
        </p:spPr>
        <p:txBody>
          <a:bodyPr/>
          <a:lstStyle/>
          <a:p>
            <a:r>
              <a:rPr lang="en-US" sz="3200" smtClean="0">
                <a:solidFill>
                  <a:schemeClr val="tx1">
                    <a:lumMod val="65000"/>
                    <a:lumOff val="35000"/>
                  </a:schemeClr>
                </a:solidFill>
                <a:latin typeface="Calibri" panose="020f0502020204030204" pitchFamily="34" charset="0"/>
                <a:cs typeface="Calibri" panose="020f0502020204030204" pitchFamily="34" charset="0"/>
              </a:rPr>
              <a:t>TIMEKEEPING &amp; OFF CLOCK WORK</a:t>
            </a:r>
            <a:endParaRPr lang="en-US" sz="32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152400" y="1143000"/>
            <a:ext cx="8915400" cy="4953000"/>
          </a:xfrm>
        </p:spPr>
        <p:txBody>
          <a:bodyPr/>
          <a:lstStyle/>
          <a:p>
            <a:r>
              <a:rPr lang="en-US" sz="2400" smtClean="0">
                <a:solidFill>
                  <a:srgbClr val="960000"/>
                </a:solidFill>
                <a:latin typeface="Calibri" panose="020f0502020204030204" pitchFamily="34" charset="0"/>
                <a:cs typeface="Calibri" panose="020f0502020204030204" pitchFamily="34" charset="0"/>
              </a:rPr>
              <a:t>General </a:t>
            </a:r>
            <a:r>
              <a:rPr lang="en-US" sz="2400">
                <a:solidFill>
                  <a:srgbClr val="960000"/>
                </a:solidFill>
                <a:latin typeface="Calibri" panose="020f0502020204030204" pitchFamily="34" charset="0"/>
                <a:cs typeface="Calibri" panose="020f0502020204030204" pitchFamily="34" charset="0"/>
              </a:rPr>
              <a:t>Rule: </a:t>
            </a:r>
            <a:r>
              <a:rPr lang="en-US" sz="2400">
                <a:solidFill>
                  <a:schemeClr val="tx1">
                    <a:lumMod val="65000"/>
                    <a:lumOff val="35000"/>
                  </a:schemeClr>
                </a:solidFill>
                <a:latin typeface="Calibri" panose="020f0502020204030204" pitchFamily="34" charset="0"/>
                <a:cs typeface="Calibri" panose="020f0502020204030204" pitchFamily="34" charset="0"/>
              </a:rPr>
              <a:t>Employees who don’t comply with timekeeping policy have to show that </a:t>
            </a:r>
            <a:r>
              <a:rPr lang="en-US" sz="2400">
                <a:solidFill>
                  <a:srgbClr val="960000"/>
                </a:solidFill>
                <a:latin typeface="Calibri" panose="020f0502020204030204" pitchFamily="34" charset="0"/>
                <a:cs typeface="Calibri" panose="020f0502020204030204" pitchFamily="34" charset="0"/>
              </a:rPr>
              <a:t>employer knew or should have known about unrecorded off the clock work </a:t>
            </a:r>
            <a:r>
              <a:rPr lang="en-US" sz="2400">
                <a:solidFill>
                  <a:schemeClr val="tx1">
                    <a:lumMod val="65000"/>
                    <a:lumOff val="35000"/>
                  </a:schemeClr>
                </a:solidFill>
                <a:latin typeface="Calibri" panose="020f0502020204030204" pitchFamily="34" charset="0"/>
                <a:cs typeface="Calibri" panose="020f0502020204030204" pitchFamily="34" charset="0"/>
              </a:rPr>
              <a:t>to be liable for </a:t>
            </a:r>
            <a:r>
              <a:rPr lang="en-US" sz="2400" smtClean="0">
                <a:solidFill>
                  <a:schemeClr val="tx1">
                    <a:lumMod val="65000"/>
                    <a:lumOff val="35000"/>
                  </a:schemeClr>
                </a:solidFill>
                <a:latin typeface="Calibri" panose="020f0502020204030204" pitchFamily="34" charset="0"/>
                <a:cs typeface="Calibri" panose="020f0502020204030204" pitchFamily="34" charset="0"/>
              </a:rPr>
              <a:t>it.</a:t>
            </a:r>
            <a:endParaRPr lang="en-US" sz="2400">
              <a:solidFill>
                <a:schemeClr val="tx1">
                  <a:lumMod val="65000"/>
                  <a:lumOff val="35000"/>
                </a:schemeClr>
              </a:solidFill>
              <a:latin typeface="Calibri" panose="020f0502020204030204" pitchFamily="34" charset="0"/>
              <a:cs typeface="Calibri" panose="020f0502020204030204" pitchFamily="34" charset="0"/>
            </a:endParaRPr>
          </a:p>
          <a:p>
            <a:r>
              <a:rPr lang="en-US" sz="2400" i="1">
                <a:solidFill>
                  <a:srgbClr val="960000"/>
                </a:solidFill>
                <a:latin typeface="Calibri" panose="020f0502020204030204" pitchFamily="34" charset="0"/>
                <a:cs typeface="Calibri" panose="020f0502020204030204" pitchFamily="34" charset="0"/>
              </a:rPr>
              <a:t>Allen v. City of </a:t>
            </a:r>
            <a:r>
              <a:rPr lang="en-US" sz="2400" i="1" smtClean="0">
                <a:solidFill>
                  <a:srgbClr val="960000"/>
                </a:solidFill>
                <a:latin typeface="Calibri" panose="020f0502020204030204" pitchFamily="34" charset="0"/>
                <a:cs typeface="Calibri" panose="020f0502020204030204" pitchFamily="34" charset="0"/>
              </a:rPr>
              <a:t>Chicago </a:t>
            </a:r>
            <a:r>
              <a:rPr lang="en-US" sz="2400" smtClean="0">
                <a:solidFill>
                  <a:schemeClr val="tx1">
                    <a:lumMod val="65000"/>
                    <a:lumOff val="35000"/>
                  </a:schemeClr>
                </a:solidFill>
                <a:latin typeface="Calibri" panose="020f0502020204030204" pitchFamily="34" charset="0"/>
                <a:cs typeface="Calibri" panose="020f0502020204030204" pitchFamily="34" charset="0"/>
              </a:rPr>
              <a:t>– </a:t>
            </a:r>
            <a:r>
              <a:rPr lang="en-US" sz="2400">
                <a:solidFill>
                  <a:schemeClr val="tx1">
                    <a:lumMod val="65000"/>
                    <a:lumOff val="35000"/>
                  </a:schemeClr>
                </a:solidFill>
                <a:latin typeface="Calibri" panose="020f0502020204030204" pitchFamily="34" charset="0"/>
                <a:cs typeface="Calibri" panose="020f0502020204030204" pitchFamily="34" charset="0"/>
              </a:rPr>
              <a:t>police </a:t>
            </a:r>
            <a:r>
              <a:rPr lang="en-US" sz="2400" smtClean="0">
                <a:solidFill>
                  <a:schemeClr val="tx1">
                    <a:lumMod val="65000"/>
                    <a:lumOff val="35000"/>
                  </a:schemeClr>
                </a:solidFill>
                <a:latin typeface="Calibri" panose="020f0502020204030204" pitchFamily="34" charset="0"/>
                <a:cs typeface="Calibri" panose="020f0502020204030204" pitchFamily="34" charset="0"/>
              </a:rPr>
              <a:t>department </a:t>
            </a:r>
            <a:r>
              <a:rPr lang="en-US" sz="2400">
                <a:solidFill>
                  <a:schemeClr val="tx1">
                    <a:lumMod val="65000"/>
                    <a:lumOff val="35000"/>
                  </a:schemeClr>
                </a:solidFill>
                <a:latin typeface="Calibri" panose="020f0502020204030204" pitchFamily="34" charset="0"/>
                <a:cs typeface="Calibri" panose="020f0502020204030204" pitchFamily="34" charset="0"/>
              </a:rPr>
              <a:t>not liable for unrecorded off-the-clock time officers spent checking Blackberries during off hours</a:t>
            </a:r>
          </a:p>
          <a:p>
            <a:r>
              <a:rPr lang="en-US" sz="2400" i="1">
                <a:solidFill>
                  <a:srgbClr val="960000"/>
                </a:solidFill>
                <a:latin typeface="Calibri" panose="020f0502020204030204" pitchFamily="34" charset="0"/>
                <a:cs typeface="Calibri" panose="020f0502020204030204" pitchFamily="34" charset="0"/>
              </a:rPr>
              <a:t>Cf. Gilbert v. City of Miami </a:t>
            </a:r>
            <a:r>
              <a:rPr lang="en-US" sz="2400" i="1" smtClean="0">
                <a:solidFill>
                  <a:schemeClr val="tx1">
                    <a:lumMod val="65000"/>
                    <a:lumOff val="35000"/>
                  </a:schemeClr>
                </a:solidFill>
                <a:latin typeface="Calibri" panose="020f0502020204030204" pitchFamily="34" charset="0"/>
                <a:cs typeface="Calibri" panose="020f0502020204030204" pitchFamily="34" charset="0"/>
              </a:rPr>
              <a:t>Gardens </a:t>
            </a:r>
            <a:r>
              <a:rPr lang="en-US" sz="2400" smtClean="0">
                <a:solidFill>
                  <a:schemeClr val="tx1">
                    <a:lumMod val="65000"/>
                    <a:lumOff val="35000"/>
                  </a:schemeClr>
                </a:solidFill>
                <a:latin typeface="Calibri" panose="020f0502020204030204" pitchFamily="34" charset="0"/>
                <a:cs typeface="Calibri" panose="020f0502020204030204" pitchFamily="34" charset="0"/>
              </a:rPr>
              <a:t>– </a:t>
            </a:r>
            <a:r>
              <a:rPr lang="en-US" sz="2400">
                <a:solidFill>
                  <a:schemeClr val="tx1">
                    <a:lumMod val="65000"/>
                    <a:lumOff val="35000"/>
                  </a:schemeClr>
                </a:solidFill>
                <a:latin typeface="Calibri" panose="020f0502020204030204" pitchFamily="34" charset="0"/>
                <a:cs typeface="Calibri" panose="020f0502020204030204" pitchFamily="34" charset="0"/>
              </a:rPr>
              <a:t>employer liable for unrecorded overtime hours, despite policy, because employee was seen at the office early, late, during lunch, etc.</a:t>
            </a:r>
          </a:p>
          <a:p>
            <a:pPr lvl="2"/>
            <a:endParaRPr lang="en-US" sz="220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8341454"/>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76200" y="457200"/>
            <a:ext cx="9220200" cy="1143000"/>
          </a:xfrm>
        </p:spPr>
        <p:txBody>
          <a:bodyPr/>
          <a:lstStyle/>
          <a:p>
            <a:r>
              <a:rPr lang="en-US" sz="3200" smtClean="0">
                <a:solidFill>
                  <a:schemeClr val="tx1">
                    <a:lumMod val="65000"/>
                    <a:lumOff val="35000"/>
                  </a:schemeClr>
                </a:solidFill>
                <a:latin typeface="Calibri" panose="020f0502020204030204" pitchFamily="34" charset="0"/>
                <a:cs typeface="Calibri" panose="020f0502020204030204" pitchFamily="34" charset="0"/>
              </a:rPr>
              <a:t>TIMEKEEPING &amp; OFF CLOCK WORK</a:t>
            </a:r>
            <a:endParaRPr lang="en-US" sz="32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152400" y="1143000"/>
            <a:ext cx="8915400" cy="4953000"/>
          </a:xfrm>
        </p:spPr>
        <p:txBody>
          <a:bodyPr/>
          <a:lstStyle/>
          <a:p>
            <a:r>
              <a:rPr lang="en-US" sz="2400" smtClean="0">
                <a:solidFill>
                  <a:srgbClr val="960000"/>
                </a:solidFill>
                <a:latin typeface="Calibri" panose="020f0502020204030204" pitchFamily="34" charset="0"/>
                <a:cs typeface="Calibri" panose="020f0502020204030204" pitchFamily="34" charset="0"/>
              </a:rPr>
              <a:t>General </a:t>
            </a:r>
            <a:r>
              <a:rPr lang="en-US" sz="2400">
                <a:solidFill>
                  <a:srgbClr val="960000"/>
                </a:solidFill>
                <a:latin typeface="Calibri" panose="020f0502020204030204" pitchFamily="34" charset="0"/>
                <a:cs typeface="Calibri" panose="020f0502020204030204" pitchFamily="34" charset="0"/>
              </a:rPr>
              <a:t>Rule: </a:t>
            </a:r>
            <a:r>
              <a:rPr lang="en-US" sz="2400">
                <a:solidFill>
                  <a:schemeClr val="tx1">
                    <a:lumMod val="65000"/>
                    <a:lumOff val="35000"/>
                  </a:schemeClr>
                </a:solidFill>
                <a:latin typeface="Calibri" panose="020f0502020204030204" pitchFamily="34" charset="0"/>
                <a:cs typeface="Calibri" panose="020f0502020204030204" pitchFamily="34" charset="0"/>
              </a:rPr>
              <a:t>Employees who don’t comply with timekeeping policy have to show that </a:t>
            </a:r>
            <a:r>
              <a:rPr lang="en-US" sz="2400">
                <a:solidFill>
                  <a:srgbClr val="960000"/>
                </a:solidFill>
                <a:latin typeface="Calibri" panose="020f0502020204030204" pitchFamily="34" charset="0"/>
                <a:cs typeface="Calibri" panose="020f0502020204030204" pitchFamily="34" charset="0"/>
              </a:rPr>
              <a:t>employer knew or should have known about unrecorded off the clock work </a:t>
            </a:r>
            <a:r>
              <a:rPr lang="en-US" sz="2400">
                <a:solidFill>
                  <a:schemeClr val="tx1">
                    <a:lumMod val="65000"/>
                    <a:lumOff val="35000"/>
                  </a:schemeClr>
                </a:solidFill>
                <a:latin typeface="Calibri" panose="020f0502020204030204" pitchFamily="34" charset="0"/>
                <a:cs typeface="Calibri" panose="020f0502020204030204" pitchFamily="34" charset="0"/>
              </a:rPr>
              <a:t>to be liable for </a:t>
            </a:r>
            <a:r>
              <a:rPr lang="en-US" sz="2400" smtClean="0">
                <a:solidFill>
                  <a:schemeClr val="tx1">
                    <a:lumMod val="65000"/>
                    <a:lumOff val="35000"/>
                  </a:schemeClr>
                </a:solidFill>
                <a:latin typeface="Calibri" panose="020f0502020204030204" pitchFamily="34" charset="0"/>
                <a:cs typeface="Calibri" panose="020f0502020204030204" pitchFamily="34" charset="0"/>
              </a:rPr>
              <a:t>it.</a:t>
            </a:r>
            <a:endParaRPr lang="en-US" sz="2400">
              <a:solidFill>
                <a:schemeClr val="tx1">
                  <a:lumMod val="65000"/>
                  <a:lumOff val="35000"/>
                </a:schemeClr>
              </a:solidFill>
              <a:latin typeface="Calibri" panose="020f0502020204030204" pitchFamily="34" charset="0"/>
              <a:cs typeface="Calibri" panose="020f0502020204030204" pitchFamily="34" charset="0"/>
            </a:endParaRPr>
          </a:p>
          <a:p>
            <a:r>
              <a:rPr lang="en-US" sz="2400" i="1">
                <a:solidFill>
                  <a:srgbClr val="960000"/>
                </a:solidFill>
                <a:latin typeface="Calibri" panose="020f0502020204030204" pitchFamily="34" charset="0"/>
                <a:cs typeface="Calibri" panose="020f0502020204030204" pitchFamily="34" charset="0"/>
              </a:rPr>
              <a:t>Allen v. City of </a:t>
            </a:r>
            <a:r>
              <a:rPr lang="en-US" sz="2400" i="1" smtClean="0">
                <a:solidFill>
                  <a:srgbClr val="960000"/>
                </a:solidFill>
                <a:latin typeface="Calibri" panose="020f0502020204030204" pitchFamily="34" charset="0"/>
                <a:cs typeface="Calibri" panose="020f0502020204030204" pitchFamily="34" charset="0"/>
              </a:rPr>
              <a:t>Chicago </a:t>
            </a:r>
            <a:r>
              <a:rPr lang="en-US" sz="2400" smtClean="0">
                <a:solidFill>
                  <a:schemeClr val="tx1">
                    <a:lumMod val="65000"/>
                    <a:lumOff val="35000"/>
                  </a:schemeClr>
                </a:solidFill>
                <a:latin typeface="Calibri" panose="020f0502020204030204" pitchFamily="34" charset="0"/>
                <a:cs typeface="Calibri" panose="020f0502020204030204" pitchFamily="34" charset="0"/>
              </a:rPr>
              <a:t>– </a:t>
            </a:r>
            <a:r>
              <a:rPr lang="en-US" sz="2400">
                <a:solidFill>
                  <a:schemeClr val="tx1">
                    <a:lumMod val="65000"/>
                    <a:lumOff val="35000"/>
                  </a:schemeClr>
                </a:solidFill>
                <a:latin typeface="Calibri" panose="020f0502020204030204" pitchFamily="34" charset="0"/>
                <a:cs typeface="Calibri" panose="020f0502020204030204" pitchFamily="34" charset="0"/>
              </a:rPr>
              <a:t>police </a:t>
            </a:r>
            <a:r>
              <a:rPr lang="en-US" sz="2400" smtClean="0">
                <a:solidFill>
                  <a:schemeClr val="tx1">
                    <a:lumMod val="65000"/>
                    <a:lumOff val="35000"/>
                  </a:schemeClr>
                </a:solidFill>
                <a:latin typeface="Calibri" panose="020f0502020204030204" pitchFamily="34" charset="0"/>
                <a:cs typeface="Calibri" panose="020f0502020204030204" pitchFamily="34" charset="0"/>
              </a:rPr>
              <a:t>department </a:t>
            </a:r>
            <a:r>
              <a:rPr lang="en-US" sz="2400">
                <a:solidFill>
                  <a:schemeClr val="tx1">
                    <a:lumMod val="65000"/>
                    <a:lumOff val="35000"/>
                  </a:schemeClr>
                </a:solidFill>
                <a:latin typeface="Calibri" panose="020f0502020204030204" pitchFamily="34" charset="0"/>
                <a:cs typeface="Calibri" panose="020f0502020204030204" pitchFamily="34" charset="0"/>
              </a:rPr>
              <a:t>not liable for unrecorded off-the-clock time officers spent checking Blackberries during off hours</a:t>
            </a:r>
          </a:p>
          <a:p>
            <a:r>
              <a:rPr lang="en-US" sz="2400" i="1">
                <a:solidFill>
                  <a:srgbClr val="960000"/>
                </a:solidFill>
                <a:latin typeface="Calibri" panose="020f0502020204030204" pitchFamily="34" charset="0"/>
                <a:cs typeface="Calibri" panose="020f0502020204030204" pitchFamily="34" charset="0"/>
              </a:rPr>
              <a:t>Cf. Gilbert v. City of Miami </a:t>
            </a:r>
            <a:r>
              <a:rPr lang="en-US" sz="2400" i="1" smtClean="0">
                <a:solidFill>
                  <a:schemeClr val="tx1">
                    <a:lumMod val="65000"/>
                    <a:lumOff val="35000"/>
                  </a:schemeClr>
                </a:solidFill>
                <a:latin typeface="Calibri" panose="020f0502020204030204" pitchFamily="34" charset="0"/>
                <a:cs typeface="Calibri" panose="020f0502020204030204" pitchFamily="34" charset="0"/>
              </a:rPr>
              <a:t>Gardens </a:t>
            </a:r>
            <a:r>
              <a:rPr lang="en-US" sz="2400" smtClean="0">
                <a:solidFill>
                  <a:schemeClr val="tx1">
                    <a:lumMod val="65000"/>
                    <a:lumOff val="35000"/>
                  </a:schemeClr>
                </a:solidFill>
                <a:latin typeface="Calibri" panose="020f0502020204030204" pitchFamily="34" charset="0"/>
                <a:cs typeface="Calibri" panose="020f0502020204030204" pitchFamily="34" charset="0"/>
              </a:rPr>
              <a:t>– </a:t>
            </a:r>
            <a:r>
              <a:rPr lang="en-US" sz="2400">
                <a:solidFill>
                  <a:schemeClr val="tx1">
                    <a:lumMod val="65000"/>
                    <a:lumOff val="35000"/>
                  </a:schemeClr>
                </a:solidFill>
                <a:latin typeface="Calibri" panose="020f0502020204030204" pitchFamily="34" charset="0"/>
                <a:cs typeface="Calibri" panose="020f0502020204030204" pitchFamily="34" charset="0"/>
              </a:rPr>
              <a:t>employer liable for unrecorded overtime hours, despite policy, because employee was seen at the office early, late, during lunch, etc.</a:t>
            </a:r>
          </a:p>
          <a:p>
            <a:pPr lvl="2"/>
            <a:endParaRPr lang="en-US" sz="220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3774620"/>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76200" y="457200"/>
            <a:ext cx="9220200" cy="1143000"/>
          </a:xfrm>
        </p:spPr>
        <p:txBody>
          <a:bodyPr/>
          <a:lstStyle/>
          <a:p>
            <a:r>
              <a:rPr lang="en-US" sz="3200" smtClean="0">
                <a:solidFill>
                  <a:schemeClr val="tx1">
                    <a:lumMod val="65000"/>
                    <a:lumOff val="35000"/>
                  </a:schemeClr>
                </a:solidFill>
                <a:latin typeface="Calibri" panose="020f0502020204030204" pitchFamily="34" charset="0"/>
                <a:cs typeface="Calibri" panose="020f0502020204030204" pitchFamily="34" charset="0"/>
              </a:rPr>
              <a:t>NPRM REGULAR RATE OF PAY</a:t>
            </a:r>
            <a:endParaRPr lang="en-US" sz="32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152400" y="1143000"/>
            <a:ext cx="8915400" cy="4953000"/>
          </a:xfrm>
        </p:spPr>
        <p:txBody>
          <a:bodyPr/>
          <a:lstStyle/>
          <a:p>
            <a:r>
              <a:rPr lang="en-US" sz="2400" smtClean="0">
                <a:solidFill>
                  <a:srgbClr val="960000"/>
                </a:solidFill>
                <a:latin typeface="Calibri" panose="020f0502020204030204" pitchFamily="34" charset="0"/>
                <a:cs typeface="Calibri" panose="020f0502020204030204" pitchFamily="34" charset="0"/>
              </a:rPr>
              <a:t>General </a:t>
            </a:r>
            <a:r>
              <a:rPr lang="en-US" sz="2400">
                <a:solidFill>
                  <a:srgbClr val="960000"/>
                </a:solidFill>
                <a:latin typeface="Calibri" panose="020f0502020204030204" pitchFamily="34" charset="0"/>
                <a:cs typeface="Calibri" panose="020f0502020204030204" pitchFamily="34" charset="0"/>
              </a:rPr>
              <a:t>Rule: </a:t>
            </a:r>
            <a:r>
              <a:rPr lang="en-US" sz="2400" smtClean="0">
                <a:solidFill>
                  <a:schemeClr val="tx1">
                    <a:lumMod val="65000"/>
                    <a:lumOff val="35000"/>
                  </a:schemeClr>
                </a:solidFill>
                <a:latin typeface="Calibri" panose="020f0502020204030204" pitchFamily="34" charset="0"/>
                <a:cs typeface="Calibri" panose="020f0502020204030204" pitchFamily="34" charset="0"/>
              </a:rPr>
              <a:t>Non-exempt employees received OT equal to one and one-half times their “regular rate of pay” for all hours worked over 40 in a workweek</a:t>
            </a:r>
            <a:endParaRPr lang="en-US" sz="2400">
              <a:solidFill>
                <a:schemeClr val="tx1">
                  <a:lumMod val="65000"/>
                  <a:lumOff val="35000"/>
                </a:schemeClr>
              </a:solidFill>
              <a:latin typeface="Calibri" panose="020f0502020204030204" pitchFamily="34" charset="0"/>
              <a:cs typeface="Calibri" panose="020f0502020204030204" pitchFamily="34" charset="0"/>
            </a:endParaRPr>
          </a:p>
          <a:p>
            <a:r>
              <a:rPr lang="en-US" sz="2400" i="1" smtClean="0">
                <a:solidFill>
                  <a:srgbClr val="960000"/>
                </a:solidFill>
                <a:latin typeface="Calibri" panose="020f0502020204030204" pitchFamily="34" charset="0"/>
                <a:cs typeface="Calibri" panose="020f0502020204030204" pitchFamily="34" charset="0"/>
              </a:rPr>
              <a:t>Regular Rate of Pay </a:t>
            </a:r>
            <a:r>
              <a:rPr lang="en-US" sz="2400" smtClean="0">
                <a:solidFill>
                  <a:schemeClr val="tx1">
                    <a:lumMod val="65000"/>
                    <a:lumOff val="35000"/>
                  </a:schemeClr>
                </a:solidFill>
                <a:latin typeface="Calibri" panose="020f0502020204030204" pitchFamily="34" charset="0"/>
                <a:cs typeface="Calibri" panose="020f0502020204030204" pitchFamily="34" charset="0"/>
              </a:rPr>
              <a:t>– includes all compensation and wages, bonuses, commissions, and incentives</a:t>
            </a:r>
            <a:endParaRPr lang="en-US" sz="2400">
              <a:solidFill>
                <a:schemeClr val="tx1">
                  <a:lumMod val="65000"/>
                  <a:lumOff val="35000"/>
                </a:schemeClr>
              </a:solidFill>
              <a:latin typeface="Calibri" panose="020f0502020204030204" pitchFamily="34" charset="0"/>
              <a:cs typeface="Calibri" panose="020f0502020204030204" pitchFamily="34" charset="0"/>
            </a:endParaRPr>
          </a:p>
          <a:p>
            <a:r>
              <a:rPr lang="en-US" sz="2400" i="1" smtClean="0">
                <a:solidFill>
                  <a:srgbClr val="960000"/>
                </a:solidFill>
                <a:latin typeface="Calibri" panose="020f0502020204030204" pitchFamily="34" charset="0"/>
                <a:cs typeface="Calibri" panose="020f0502020204030204" pitchFamily="34" charset="0"/>
              </a:rPr>
              <a:t>Problem: </a:t>
            </a:r>
            <a:r>
              <a:rPr lang="en-US" sz="2400" smtClean="0">
                <a:solidFill>
                  <a:schemeClr val="tx1">
                    <a:lumMod val="65000"/>
                    <a:lumOff val="35000"/>
                  </a:schemeClr>
                </a:solidFill>
                <a:latin typeface="Calibri" panose="020f0502020204030204" pitchFamily="34" charset="0"/>
                <a:cs typeface="Calibri" panose="020f0502020204030204" pitchFamily="34" charset="0"/>
              </a:rPr>
              <a:t>the above definition of regular rate discourages employers from offering incentives that would force complicated payroll calculations or catch-up (backpay) payments</a:t>
            </a:r>
            <a:endParaRPr lang="en-US" sz="2400">
              <a:solidFill>
                <a:schemeClr val="tx1">
                  <a:lumMod val="65000"/>
                  <a:lumOff val="35000"/>
                </a:schemeClr>
              </a:solidFill>
              <a:latin typeface="Calibri" panose="020f0502020204030204" pitchFamily="34" charset="0"/>
              <a:cs typeface="Calibri" panose="020f0502020204030204" pitchFamily="34" charset="0"/>
            </a:endParaRPr>
          </a:p>
          <a:p>
            <a:pPr lvl="2"/>
            <a:endParaRPr lang="en-US" sz="220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5509963"/>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76200" y="457200"/>
            <a:ext cx="9220200" cy="1143000"/>
          </a:xfrm>
        </p:spPr>
        <p:txBody>
          <a:bodyPr/>
          <a:lstStyle/>
          <a:p>
            <a:r>
              <a:rPr lang="en-US" sz="3200" smtClean="0">
                <a:solidFill>
                  <a:schemeClr val="tx1">
                    <a:lumMod val="65000"/>
                    <a:lumOff val="35000"/>
                  </a:schemeClr>
                </a:solidFill>
                <a:latin typeface="Calibri" panose="020f0502020204030204" pitchFamily="34" charset="0"/>
                <a:cs typeface="Calibri" panose="020f0502020204030204" pitchFamily="34" charset="0"/>
              </a:rPr>
              <a:t>NPRM REGULAR RATE OF PAY</a:t>
            </a:r>
            <a:endParaRPr lang="en-US" sz="32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152400" y="1143000"/>
            <a:ext cx="8915400" cy="4953000"/>
          </a:xfrm>
        </p:spPr>
        <p:txBody>
          <a:bodyPr/>
          <a:lstStyle/>
          <a:p>
            <a:r>
              <a:rPr lang="en-US" sz="2400" smtClean="0">
                <a:solidFill>
                  <a:srgbClr val="960000"/>
                </a:solidFill>
                <a:latin typeface="Calibri" panose="020f0502020204030204" pitchFamily="34" charset="0"/>
                <a:cs typeface="Calibri" panose="020f0502020204030204" pitchFamily="34" charset="0"/>
              </a:rPr>
              <a:t>March 28, 2019:</a:t>
            </a:r>
            <a:r>
              <a:rPr lang="en-US" sz="2400" b="0" smtClean="0">
                <a:solidFill>
                  <a:srgbClr val="960000"/>
                </a:solidFill>
                <a:latin typeface="Calibri" panose="020f0502020204030204" pitchFamily="34" charset="0"/>
                <a:cs typeface="Calibri" panose="020f0502020204030204" pitchFamily="34" charset="0"/>
              </a:rPr>
              <a:t>  </a:t>
            </a:r>
            <a:r>
              <a:rPr lang="en-US" sz="2400" b="0" smtClean="0">
                <a:solidFill>
                  <a:schemeClr val="bg2"/>
                </a:solidFill>
                <a:latin typeface="Calibri" panose="020f0502020204030204" pitchFamily="34" charset="0"/>
                <a:cs typeface="Calibri" panose="020f0502020204030204" pitchFamily="34" charset="0"/>
              </a:rPr>
              <a:t>DOL’s wage and hour division proposed a new regulation that would exclude certain incentives and fringe benefits from being subject to inclusion in the “regular rate of pay” for purposes of calculating OT</a:t>
            </a:r>
          </a:p>
          <a:p>
            <a:r>
              <a:rPr lang="en-US" sz="2400" smtClean="0">
                <a:solidFill>
                  <a:srgbClr val="920000"/>
                </a:solidFill>
                <a:latin typeface="Calibri" panose="020f0502020204030204" pitchFamily="34" charset="0"/>
                <a:cs typeface="Calibri" panose="020f0502020204030204" pitchFamily="34" charset="0"/>
              </a:rPr>
              <a:t>To be excluded:  </a:t>
            </a:r>
          </a:p>
          <a:p>
            <a:pPr lvl="1"/>
            <a:r>
              <a:rPr lang="en-US">
                <a:latin typeface="Calibri" panose="020f0502020204030204" pitchFamily="34" charset="0"/>
                <a:cs typeface="Calibri" panose="020f0502020204030204" pitchFamily="34" charset="0"/>
              </a:rPr>
              <a:t>the cost of </a:t>
            </a:r>
            <a:r>
              <a:rPr lang="en-US" smtClean="0">
                <a:latin typeface="Calibri" panose="020f0502020204030204" pitchFamily="34" charset="0"/>
                <a:cs typeface="Calibri" panose="020f0502020204030204" pitchFamily="34" charset="0"/>
              </a:rPr>
              <a:t>wellness </a:t>
            </a:r>
            <a:r>
              <a:rPr lang="en-US">
                <a:latin typeface="Calibri" panose="020f0502020204030204" pitchFamily="34" charset="0"/>
                <a:cs typeface="Calibri" panose="020f0502020204030204" pitchFamily="34" charset="0"/>
              </a:rPr>
              <a:t>programs, onsite specialist treatment, gym access and fitness classes, and employee discounts on retail goods and services;</a:t>
            </a:r>
          </a:p>
          <a:p>
            <a:pPr lvl="1"/>
            <a:r>
              <a:rPr lang="en-US">
                <a:latin typeface="Calibri" panose="020f0502020204030204" pitchFamily="34" charset="0"/>
                <a:cs typeface="Calibri" panose="020f0502020204030204" pitchFamily="34" charset="0"/>
              </a:rPr>
              <a:t>payments for unused paid leave, including paid sick leave;</a:t>
            </a:r>
          </a:p>
          <a:p>
            <a:pPr lvl="1"/>
            <a:r>
              <a:rPr lang="en-US">
                <a:latin typeface="Calibri" panose="020f0502020204030204" pitchFamily="34" charset="0"/>
                <a:cs typeface="Calibri" panose="020f0502020204030204" pitchFamily="34" charset="0"/>
              </a:rPr>
              <a:t>reimbursed expenses, even if not incurred “solely” for the employer’s benefit;</a:t>
            </a:r>
          </a:p>
          <a:p>
            <a:pPr lvl="1"/>
            <a:r>
              <a:rPr lang="en-US" smtClean="0">
                <a:latin typeface="Calibri" panose="020f0502020204030204" pitchFamily="34" charset="0"/>
                <a:cs typeface="Calibri" panose="020f0502020204030204" pitchFamily="34" charset="0"/>
              </a:rPr>
              <a:t>discretionary </a:t>
            </a:r>
            <a:r>
              <a:rPr lang="en-US">
                <a:latin typeface="Calibri" panose="020f0502020204030204" pitchFamily="34" charset="0"/>
                <a:cs typeface="Calibri" panose="020f0502020204030204" pitchFamily="34" charset="0"/>
              </a:rPr>
              <a:t>bonuses;</a:t>
            </a:r>
          </a:p>
          <a:p>
            <a:pPr lvl="1"/>
            <a:r>
              <a:rPr lang="en-US" smtClean="0">
                <a:latin typeface="Calibri" panose="020f0502020204030204" pitchFamily="34" charset="0"/>
                <a:cs typeface="Calibri" panose="020f0502020204030204" pitchFamily="34" charset="0"/>
              </a:rPr>
              <a:t>benefit </a:t>
            </a:r>
            <a:r>
              <a:rPr lang="en-US">
                <a:latin typeface="Calibri" panose="020f0502020204030204" pitchFamily="34" charset="0"/>
                <a:cs typeface="Calibri" panose="020f0502020204030204" pitchFamily="34" charset="0"/>
              </a:rPr>
              <a:t>plans, including accident, unemployment, and legal services; and</a:t>
            </a:r>
          </a:p>
          <a:p>
            <a:pPr lvl="1"/>
            <a:r>
              <a:rPr lang="en-US" smtClean="0">
                <a:latin typeface="Calibri" panose="020f0502020204030204" pitchFamily="34" charset="0"/>
                <a:cs typeface="Calibri" panose="020f0502020204030204" pitchFamily="34" charset="0"/>
              </a:rPr>
              <a:t>tuition </a:t>
            </a:r>
            <a:r>
              <a:rPr lang="en-US">
                <a:latin typeface="Calibri" panose="020f0502020204030204" pitchFamily="34" charset="0"/>
                <a:cs typeface="Calibri" panose="020f0502020204030204" pitchFamily="34" charset="0"/>
              </a:rPr>
              <a:t>programs, such as reimbursement programs or repayment of educational debt</a:t>
            </a:r>
            <a:r>
              <a:rPr lang="en-US" smtClean="0">
                <a:latin typeface="Calibri" panose="020f0502020204030204" pitchFamily="34" charset="0"/>
                <a:cs typeface="Calibri" panose="020f0502020204030204" pitchFamily="34" charset="0"/>
              </a:rPr>
              <a:t>.</a:t>
            </a:r>
          </a:p>
          <a:p>
            <a:r>
              <a:rPr lang="en-US" sz="2400" smtClean="0">
                <a:solidFill>
                  <a:srgbClr val="920000"/>
                </a:solidFill>
                <a:latin typeface="Calibri" panose="020f0502020204030204" pitchFamily="34" charset="0"/>
                <a:cs typeface="Calibri" panose="020f0502020204030204" pitchFamily="34" charset="0"/>
              </a:rPr>
              <a:t>Proposal is open for public comment until May 28, 2019, with a final rule expected in late 2019 or early 2020</a:t>
            </a:r>
            <a:endParaRPr lang="en-US" sz="2400">
              <a:solidFill>
                <a:srgbClr val="92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3456343"/>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Title 1"/>
          <p:cNvSpPr>
            <a:spLocks noGrp="1"/>
          </p:cNvSpPr>
          <p:nvPr>
            <p:ph type="title"/>
          </p:nvPr>
        </p:nvSpPr>
        <p:spPr>
          <a:xfrm>
            <a:off x="-76200" y="457200"/>
            <a:ext cx="9220200" cy="1143000"/>
          </a:xfrm>
        </p:spPr>
        <p:txBody>
          <a:bodyPr/>
          <a:lstStyle/>
          <a:p>
            <a:r>
              <a:rPr lang="en-US" sz="3200" smtClean="0">
                <a:solidFill>
                  <a:schemeClr val="tx1">
                    <a:lumMod val="65000"/>
                    <a:lumOff val="35000"/>
                  </a:schemeClr>
                </a:solidFill>
                <a:latin typeface="Calibri" panose="020f0502020204030204" pitchFamily="34" charset="0"/>
                <a:cs typeface="Calibri" panose="020f0502020204030204" pitchFamily="34" charset="0"/>
              </a:rPr>
              <a:t>NPRM JOINT EMPLOYERS</a:t>
            </a:r>
            <a:endParaRPr lang="en-US" sz="320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152400" y="1143000"/>
            <a:ext cx="8915400" cy="4953000"/>
          </a:xfrm>
        </p:spPr>
        <p:txBody>
          <a:bodyPr/>
          <a:lstStyle/>
          <a:p>
            <a:r>
              <a:rPr lang="en-US" sz="2400" smtClean="0">
                <a:solidFill>
                  <a:srgbClr val="960000"/>
                </a:solidFill>
                <a:latin typeface="Calibri" panose="020f0502020204030204" pitchFamily="34" charset="0"/>
                <a:cs typeface="Calibri" panose="020f0502020204030204" pitchFamily="34" charset="0"/>
              </a:rPr>
              <a:t>April 1, 2019:</a:t>
            </a:r>
            <a:r>
              <a:rPr lang="en-US" sz="2400" b="0" smtClean="0">
                <a:solidFill>
                  <a:srgbClr val="960000"/>
                </a:solidFill>
                <a:latin typeface="Calibri" panose="020f0502020204030204" pitchFamily="34" charset="0"/>
                <a:cs typeface="Calibri" panose="020f0502020204030204" pitchFamily="34" charset="0"/>
              </a:rPr>
              <a:t>  </a:t>
            </a:r>
            <a:r>
              <a:rPr lang="en-US" sz="2400" b="0" smtClean="0">
                <a:solidFill>
                  <a:schemeClr val="bg2"/>
                </a:solidFill>
                <a:latin typeface="Calibri" panose="020f0502020204030204" pitchFamily="34" charset="0"/>
                <a:cs typeface="Calibri" panose="020f0502020204030204" pitchFamily="34" charset="0"/>
              </a:rPr>
              <a:t>DOL’s wage and hour division proposed a new regulation that would attempt to objective the determination of a joint employer</a:t>
            </a:r>
          </a:p>
          <a:p>
            <a:r>
              <a:rPr lang="en-US" sz="2400" smtClean="0">
                <a:solidFill>
                  <a:srgbClr val="920000"/>
                </a:solidFill>
                <a:latin typeface="Calibri" panose="020f0502020204030204" pitchFamily="34" charset="0"/>
                <a:cs typeface="Calibri" panose="020f0502020204030204" pitchFamily="34" charset="0"/>
              </a:rPr>
              <a:t>Joint Employers Would Be Employers with the Power to:  </a:t>
            </a:r>
          </a:p>
          <a:p>
            <a:pPr lvl="1"/>
            <a:r>
              <a:rPr lang="en-US" smtClean="0">
                <a:latin typeface="Calibri" panose="020f0502020204030204" pitchFamily="34" charset="0"/>
                <a:cs typeface="Calibri" panose="020f0502020204030204" pitchFamily="34" charset="0"/>
              </a:rPr>
              <a:t>Hire or fire the employee;</a:t>
            </a:r>
            <a:endParaRPr lang="en-US">
              <a:latin typeface="Calibri" panose="020f0502020204030204" pitchFamily="34" charset="0"/>
              <a:cs typeface="Calibri" panose="020f0502020204030204" pitchFamily="34" charset="0"/>
            </a:endParaRPr>
          </a:p>
          <a:p>
            <a:pPr lvl="1"/>
            <a:r>
              <a:rPr lang="en-US" smtClean="0">
                <a:latin typeface="Calibri" panose="020f0502020204030204" pitchFamily="34" charset="0"/>
                <a:cs typeface="Calibri" panose="020f0502020204030204" pitchFamily="34" charset="0"/>
              </a:rPr>
              <a:t>Supervise and control the employee’s work schedules or conditions of employment;</a:t>
            </a:r>
            <a:endParaRPr lang="en-US">
              <a:latin typeface="Calibri" panose="020f0502020204030204" pitchFamily="34" charset="0"/>
              <a:cs typeface="Calibri" panose="020f0502020204030204" pitchFamily="34" charset="0"/>
            </a:endParaRPr>
          </a:p>
          <a:p>
            <a:pPr lvl="1"/>
            <a:r>
              <a:rPr lang="en-US">
                <a:latin typeface="Calibri" panose="020f0502020204030204" pitchFamily="34" charset="0"/>
                <a:cs typeface="Calibri" panose="020f0502020204030204" pitchFamily="34" charset="0"/>
              </a:rPr>
              <a:t>determine the employee’s rate and method of payment</a:t>
            </a:r>
            <a:r>
              <a:rPr lang="en-US" smtClean="0">
                <a:latin typeface="Calibri" panose="020f0502020204030204" pitchFamily="34" charset="0"/>
                <a:cs typeface="Calibri" panose="020f0502020204030204" pitchFamily="34" charset="0"/>
              </a:rPr>
              <a:t>;</a:t>
            </a:r>
            <a:endParaRPr lang="en-US">
              <a:latin typeface="Calibri" panose="020f0502020204030204" pitchFamily="34" charset="0"/>
              <a:cs typeface="Calibri" panose="020f0502020204030204" pitchFamily="34" charset="0"/>
            </a:endParaRPr>
          </a:p>
          <a:p>
            <a:pPr lvl="1"/>
            <a:r>
              <a:rPr lang="en-US">
                <a:latin typeface="Calibri" panose="020f0502020204030204" pitchFamily="34" charset="0"/>
                <a:cs typeface="Calibri" panose="020f0502020204030204" pitchFamily="34" charset="0"/>
              </a:rPr>
              <a:t>maintain the employee’s employment records</a:t>
            </a:r>
            <a:r>
              <a:rPr lang="en-US" smtClean="0">
                <a:latin typeface="Calibri" panose="020f0502020204030204" pitchFamily="34" charset="0"/>
                <a:cs typeface="Calibri" panose="020f0502020204030204" pitchFamily="34" charset="0"/>
              </a:rPr>
              <a:t>.</a:t>
            </a:r>
          </a:p>
          <a:p>
            <a:r>
              <a:rPr lang="en-US" sz="2400" smtClean="0">
                <a:solidFill>
                  <a:srgbClr val="920000"/>
                </a:solidFill>
                <a:latin typeface="Calibri" panose="020f0502020204030204" pitchFamily="34" charset="0"/>
                <a:cs typeface="Calibri" panose="020f0502020204030204" pitchFamily="34" charset="0"/>
              </a:rPr>
              <a:t>Proposal is open for public comment until early June 2019, with a final rule expected in late 2019 or early 2020</a:t>
            </a:r>
            <a:endParaRPr lang="en-US" sz="2400">
              <a:solidFill>
                <a:srgbClr val="92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7422256"/>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0" y="1524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err="1" smtClean="0">
                <a:solidFill>
                  <a:schemeClr val="tx1">
                    <a:lumMod val="65000"/>
                    <a:lumOff val="35000"/>
                  </a:schemeClr>
                </a:solidFill>
                <a:latin typeface="Calibri" panose="020f0502020204030204" pitchFamily="34" charset="0"/>
                <a:cs typeface="Calibri" panose="020f0502020204030204" pitchFamily="34" charset="0"/>
              </a:rPr>
              <a:t>FLSA’s White Collar Exemptions TODAY</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306804" y="1371600"/>
            <a:ext cx="8799095" cy="464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200" b="1" u="sng" smtClean="0">
                <a:solidFill>
                  <a:srgbClr val="A7001F"/>
                </a:solidFill>
                <a:latin typeface="Calibri" panose="020f0502020204030204" pitchFamily="34" charset="0"/>
                <a:cs typeface="Calibri" panose="020f0502020204030204" pitchFamily="34" charset="0"/>
              </a:rPr>
              <a:t>Executive</a:t>
            </a:r>
            <a:r>
              <a:rPr lang="en-US" sz="2200">
                <a:solidFill>
                  <a:schemeClr val="tx1">
                    <a:lumMod val="50000"/>
                    <a:lumOff val="50000"/>
                  </a:schemeClr>
                </a:solidFill>
                <a:latin typeface="Calibri" panose="020f0502020204030204" pitchFamily="34" charset="0"/>
                <a:cs typeface="Calibri" panose="020f0502020204030204" pitchFamily="34" charset="0"/>
              </a:rPr>
              <a:t>: $455 per week; primary duty of </a:t>
            </a:r>
            <a:r>
              <a:rPr lang="en-US" sz="2200" smtClean="0">
                <a:solidFill>
                  <a:schemeClr val="tx1">
                    <a:lumMod val="50000"/>
                    <a:lumOff val="50000"/>
                  </a:schemeClr>
                </a:solidFill>
                <a:latin typeface="Calibri" panose="020f0502020204030204" pitchFamily="34" charset="0"/>
                <a:cs typeface="Calibri" panose="020f0502020204030204" pitchFamily="34" charset="0"/>
              </a:rPr>
              <a:t>management</a:t>
            </a:r>
            <a:r>
              <a:rPr lang="en-US" sz="2200">
                <a:solidFill>
                  <a:schemeClr val="tx1">
                    <a:lumMod val="50000"/>
                    <a:lumOff val="50000"/>
                  </a:schemeClr>
                </a:solidFill>
                <a:latin typeface="Calibri" panose="020f0502020204030204" pitchFamily="34" charset="0"/>
                <a:cs typeface="Calibri" panose="020f0502020204030204" pitchFamily="34" charset="0"/>
              </a:rPr>
              <a:t>; supervise 2 or more </a:t>
            </a:r>
            <a:r>
              <a:rPr lang="en-US" sz="2200" smtClean="0">
                <a:solidFill>
                  <a:schemeClr val="tx1">
                    <a:lumMod val="50000"/>
                    <a:lumOff val="50000"/>
                  </a:schemeClr>
                </a:solidFill>
                <a:latin typeface="Calibri" panose="020f0502020204030204" pitchFamily="34" charset="0"/>
                <a:cs typeface="Calibri" panose="020f0502020204030204" pitchFamily="34" charset="0"/>
              </a:rPr>
              <a:t>FTEs</a:t>
            </a:r>
          </a:p>
          <a:p>
            <a:pPr>
              <a:buClr>
                <a:srgbClr val="B40023"/>
              </a:buClr>
              <a:buSzPct val="75000"/>
              <a:buFont typeface="Lucida Grande"/>
              <a:buChar char="▼"/>
            </a:pPr>
            <a:r>
              <a:rPr lang="en-US" sz="2200" b="1" u="sng" smtClean="0">
                <a:solidFill>
                  <a:srgbClr val="A7001F"/>
                </a:solidFill>
                <a:latin typeface="Calibri" panose="020f0502020204030204" pitchFamily="34" charset="0"/>
                <a:cs typeface="Calibri" panose="020f0502020204030204" pitchFamily="34" charset="0"/>
              </a:rPr>
              <a:t>Administrative</a:t>
            </a:r>
            <a:r>
              <a:rPr lang="en-US" sz="2200">
                <a:solidFill>
                  <a:schemeClr val="tx1">
                    <a:lumMod val="50000"/>
                    <a:lumOff val="50000"/>
                  </a:schemeClr>
                </a:solidFill>
                <a:latin typeface="Calibri" panose="020f0502020204030204" pitchFamily="34" charset="0"/>
                <a:cs typeface="Calibri" panose="020f0502020204030204" pitchFamily="34" charset="0"/>
              </a:rPr>
              <a:t>: $455 per week; primary duty of office/non-manual work directly related to management/operations of the business; and exercise of independent judgment/discretion over matters of significance to </a:t>
            </a:r>
            <a:r>
              <a:rPr lang="en-US" sz="2200" smtClean="0">
                <a:solidFill>
                  <a:schemeClr val="tx1">
                    <a:lumMod val="50000"/>
                    <a:lumOff val="50000"/>
                  </a:schemeClr>
                </a:solidFill>
                <a:latin typeface="Calibri" panose="020f0502020204030204" pitchFamily="34" charset="0"/>
                <a:cs typeface="Calibri" panose="020f0502020204030204" pitchFamily="34" charset="0"/>
              </a:rPr>
              <a:t>management/operations</a:t>
            </a:r>
          </a:p>
          <a:p>
            <a:pPr>
              <a:buClr>
                <a:srgbClr val="B40023"/>
              </a:buClr>
              <a:buSzPct val="75000"/>
              <a:buFont typeface="Lucida Grande"/>
              <a:buChar char="▼"/>
            </a:pPr>
            <a:r>
              <a:rPr lang="en-US" sz="2200" b="1" u="sng" smtClean="0">
                <a:solidFill>
                  <a:srgbClr val="A7001F"/>
                </a:solidFill>
                <a:latin typeface="Calibri" panose="020f0502020204030204" pitchFamily="34" charset="0"/>
                <a:cs typeface="Calibri" panose="020f0502020204030204" pitchFamily="34" charset="0"/>
              </a:rPr>
              <a:t>Professional</a:t>
            </a:r>
            <a:r>
              <a:rPr lang="en-US" sz="2200">
                <a:solidFill>
                  <a:schemeClr val="tx1">
                    <a:lumMod val="50000"/>
                    <a:lumOff val="50000"/>
                  </a:schemeClr>
                </a:solidFill>
                <a:latin typeface="Calibri" panose="020f0502020204030204" pitchFamily="34" charset="0"/>
                <a:cs typeface="Calibri" panose="020f0502020204030204" pitchFamily="34" charset="0"/>
              </a:rPr>
              <a:t>:  $455 per week; performance of work requiring advance knowledge in a field of science/learning, obtained through a prolonged course of advanced, specialized intellectual instruction; consistent exercise of independent </a:t>
            </a:r>
            <a:r>
              <a:rPr lang="en-US" sz="2200" smtClean="0">
                <a:solidFill>
                  <a:schemeClr val="tx1">
                    <a:lumMod val="50000"/>
                    <a:lumOff val="50000"/>
                  </a:schemeClr>
                </a:solidFill>
                <a:latin typeface="Calibri" panose="020f0502020204030204" pitchFamily="34" charset="0"/>
                <a:cs typeface="Calibri" panose="020f0502020204030204" pitchFamily="34" charset="0"/>
              </a:rPr>
              <a:t>discretion/judgment</a:t>
            </a:r>
          </a:p>
          <a:p>
            <a:pPr lvl="1">
              <a:buClr>
                <a:srgbClr val="B40023"/>
              </a:buClr>
              <a:buSzPct val="75000"/>
              <a:buFont typeface="Lucida Grande"/>
              <a:buChar char="▼"/>
            </a:pPr>
            <a:r>
              <a:rPr lang="en-US" sz="1800" b="1" u="sng" smtClean="0">
                <a:solidFill>
                  <a:srgbClr val="A7001F"/>
                </a:solidFill>
                <a:latin typeface="Calibri" panose="020f0502020204030204" pitchFamily="34" charset="0"/>
                <a:cs typeface="Calibri" panose="020f0502020204030204" pitchFamily="34" charset="0"/>
              </a:rPr>
              <a:t>Computer Professional</a:t>
            </a:r>
            <a:r>
              <a:rPr lang="en-US" sz="1800" smtClean="0">
                <a:solidFill>
                  <a:schemeClr val="tx1">
                    <a:lumMod val="50000"/>
                    <a:lumOff val="50000"/>
                  </a:schemeClr>
                </a:solidFill>
                <a:latin typeface="Calibri" panose="020f0502020204030204" pitchFamily="34" charset="0"/>
                <a:cs typeface="Calibri" panose="020f0502020204030204" pitchFamily="34" charset="0"/>
              </a:rPr>
              <a:t>:  $455 per week; employed as analyst, programmer, engineer; primary duty of design, development, or systems analysis</a:t>
            </a:r>
          </a:p>
          <a:p>
            <a:pPr>
              <a:buClr>
                <a:srgbClr val="B40023"/>
              </a:buClr>
              <a:buSzPct val="75000"/>
              <a:buFont typeface="Lucida Grande"/>
              <a:buChar char="▼"/>
            </a:pPr>
            <a:r>
              <a:rPr lang="en-US" sz="2200" b="1" u="sng" smtClean="0">
                <a:solidFill>
                  <a:srgbClr val="A7001F"/>
                </a:solidFill>
                <a:latin typeface="Calibri" panose="020f0502020204030204" pitchFamily="34" charset="0"/>
                <a:cs typeface="Calibri" panose="020f0502020204030204" pitchFamily="34" charset="0"/>
              </a:rPr>
              <a:t>Outside Sales</a:t>
            </a:r>
            <a:r>
              <a:rPr lang="en-US" sz="2200" smtClean="0">
                <a:solidFill>
                  <a:schemeClr val="tx1">
                    <a:lumMod val="50000"/>
                    <a:lumOff val="50000"/>
                  </a:schemeClr>
                </a:solidFill>
                <a:latin typeface="Calibri" panose="020f0502020204030204" pitchFamily="34" charset="0"/>
                <a:cs typeface="Calibri" panose="020f0502020204030204" pitchFamily="34" charset="0"/>
              </a:rPr>
              <a:t>: $0 minimum salary; primary duty is to make sales away from the employer’s workplace</a:t>
            </a:r>
          </a:p>
        </p:txBody>
      </p:sp>
    </p:spTree>
    <p:extLst>
      <p:ext uri="{BB962C8B-B14F-4D97-AF65-F5344CB8AC3E}">
        <p14:creationId xmlns:p14="http://schemas.microsoft.com/office/powerpoint/2010/main" val="817230875"/>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2" descr="C:\Users\stilem\Pictures\quesitonmark.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9459" y="1295400"/>
            <a:ext cx="4303233" cy="393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582334"/>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9137" y="1955226"/>
            <a:ext cx="3873326" cy="1360336"/>
          </a:xfrm>
          <a:prstGeom prst="rect">
            <a:avLst/>
          </a:prstGeo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6545" y="5715000"/>
            <a:ext cx="2048161" cy="800212"/>
          </a:xfrm>
          <a:prstGeom prst="rect">
            <a:avLst/>
          </a:prstGeom>
        </p:spPr>
      </p:pic>
      <p:sp>
        <p:nvSpPr>
          <p:cNvPr id="9" name="Subtitle 2"/>
          <p:cNvSpPr txBox="1"/>
          <p:nvPr/>
        </p:nvSpPr>
        <p:spPr>
          <a:xfrm>
            <a:off x="2590800" y="3962400"/>
            <a:ext cx="4036740" cy="1143000"/>
          </a:xfrm>
          <a:prstGeom prst="rect">
            <a:avLst/>
          </a:prstGeom>
        </p:spPr>
        <p:txBody>
          <a:bodyPr>
            <a:noAutofit/>
          </a:bodyPr>
          <a:lstStyle>
            <a:lvl1pPr marL="230188" indent="-230188" algn="l" rtl="0" eaLnBrk="1" fontAlgn="base" hangingPunct="1">
              <a:spcBef>
                <a:spcPct val="20000"/>
              </a:spcBef>
              <a:spcAft>
                <a:spcPct val="0"/>
              </a:spcAft>
              <a:buClr>
                <a:srgbClr val="A7001F"/>
              </a:buClr>
              <a:buSzTx/>
              <a:buFont typeface="Arial" panose="020b0604020202020204" pitchFamily="34" charset="0"/>
              <a:buChar char="▼"/>
              <a:defRPr sz="1800" b="1">
                <a:solidFill>
                  <a:schemeClr val="tx1">
                    <a:lumMod val="50000"/>
                    <a:lumOff val="50000"/>
                  </a:schemeClr>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lr>
                <a:schemeClr val="bg2"/>
              </a:buClr>
              <a:buSzPct val="85000"/>
              <a:buFont typeface="Arial" panose="020b0604020202020204" pitchFamily="34" charset="0"/>
              <a:buChar char="▼"/>
              <a:defRPr sz="1600">
                <a:solidFill>
                  <a:schemeClr val="tx1">
                    <a:lumMod val="50000"/>
                    <a:lumOff val="50000"/>
                  </a:schemeClr>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lr>
                <a:schemeClr val="bg2"/>
              </a:buClr>
              <a:buSzPct val="85000"/>
              <a:buFont typeface="Arial" panose="020b0604020202020204" pitchFamily="34" charset="0"/>
              <a:buChar char="▼"/>
              <a:defRPr sz="1400">
                <a:solidFill>
                  <a:schemeClr val="tx1">
                    <a:lumMod val="50000"/>
                    <a:lumOff val="50000"/>
                  </a:schemeClr>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lr>
                <a:schemeClr val="bg2"/>
              </a:buClr>
              <a:buSzPct val="85000"/>
              <a:buFont typeface="Arial" panose="020b0604020202020204" pitchFamily="34" charset="0"/>
              <a:buChar char="▼"/>
              <a:defRPr sz="1200">
                <a:solidFill>
                  <a:schemeClr val="tx1">
                    <a:lumMod val="50000"/>
                    <a:lumOff val="50000"/>
                  </a:schemeClr>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2000" i="1" kern="0" cap="small" smtClean="0">
                <a:solidFill>
                  <a:srgbClr val="696E70"/>
                </a:solidFill>
                <a:latin typeface="Calibri" panose="020f0502020204030204" pitchFamily="34" charset="0"/>
              </a:rPr>
              <a:t>Presented By</a:t>
            </a:r>
          </a:p>
          <a:p>
            <a:pPr marL="0" indent="0" algn="ctr">
              <a:buNone/>
            </a:pPr>
            <a:r>
              <a:rPr lang="en-US" sz="2000" kern="0" cap="small" smtClean="0">
                <a:solidFill>
                  <a:srgbClr val="696E70"/>
                </a:solidFill>
                <a:latin typeface="Calibri" panose="020f0502020204030204" pitchFamily="34" charset="0"/>
              </a:rPr>
              <a:t>Matt Stiles</a:t>
            </a:r>
          </a:p>
          <a:p>
            <a:pPr marL="0" indent="0" algn="ctr">
              <a:buNone/>
            </a:pPr>
            <a:r>
              <a:rPr lang="en-US" sz="2000" kern="0" cap="small" smtClean="0">
                <a:solidFill>
                  <a:srgbClr val="696E70"/>
                </a:solidFill>
                <a:latin typeface="Calibri" panose="020f0502020204030204" pitchFamily="34" charset="0"/>
              </a:rPr>
              <a:t>mstiles@maynardcooper.com</a:t>
            </a:r>
          </a:p>
          <a:p>
            <a:pPr marL="0" indent="0" algn="ctr">
              <a:buNone/>
            </a:pPr>
            <a:endParaRPr lang="en-US" kern="0" smtClean="0">
              <a:solidFill>
                <a:srgbClr val="696E70"/>
              </a:solidFill>
            </a:endParaRPr>
          </a:p>
          <a:p>
            <a:pPr marL="0" indent="0" algn="ctr">
              <a:buNone/>
            </a:pPr>
            <a:endParaRPr lang="en-US" kern="0" smtClean="0">
              <a:solidFill>
                <a:srgbClr val="696E70"/>
              </a:solidFill>
            </a:endParaRPr>
          </a:p>
        </p:txBody>
      </p:sp>
    </p:spTree>
    <p:extLst>
      <p:ext uri="{BB962C8B-B14F-4D97-AF65-F5344CB8AC3E}">
        <p14:creationId xmlns:p14="http://schemas.microsoft.com/office/powerpoint/2010/main" val="139555501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152400" y="533400"/>
            <a:ext cx="92202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err="1" smtClean="0">
                <a:solidFill>
                  <a:schemeClr val="tx1">
                    <a:lumMod val="65000"/>
                    <a:lumOff val="35000"/>
                  </a:schemeClr>
                </a:solidFill>
                <a:latin typeface="Calibri" panose="020f0502020204030204" pitchFamily="34" charset="0"/>
                <a:cs typeface="Calibri" panose="020f0502020204030204" pitchFamily="34" charset="0"/>
              </a:rPr>
              <a:t>Dol’s PROPOSED REGULATIONS</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495300" y="1676399"/>
            <a:ext cx="8343900" cy="4114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On March 7, 2019, DOL proposed a 49% increase in the </a:t>
            </a:r>
            <a:r>
              <a:rPr lang="en-US" sz="2400" b="1" u="sng" smtClean="0">
                <a:solidFill>
                  <a:srgbClr val="A7001F"/>
                </a:solidFill>
                <a:latin typeface="Calibri" panose="020f0502020204030204" pitchFamily="34" charset="0"/>
                <a:cs typeface="Calibri" panose="020f0502020204030204" pitchFamily="34" charset="0"/>
              </a:rPr>
              <a:t>minimum salary</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to qualify for an executive, administrative, professional, or computer employee exemption from the current </a:t>
            </a:r>
            <a:r>
              <a:rPr lang="en-US" sz="2400" b="1" u="sng" smtClean="0">
                <a:solidFill>
                  <a:srgbClr val="A7001F"/>
                </a:solidFill>
                <a:latin typeface="Calibri" panose="020f0502020204030204" pitchFamily="34" charset="0"/>
                <a:cs typeface="Calibri" panose="020f0502020204030204" pitchFamily="34" charset="0"/>
              </a:rPr>
              <a:t>$455 per week</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($23,660 per year) to </a:t>
            </a:r>
            <a:r>
              <a:rPr lang="en-US" sz="2400" b="1" u="sng" smtClean="0">
                <a:solidFill>
                  <a:srgbClr val="A7001F"/>
                </a:solidFill>
                <a:latin typeface="Calibri" panose="020f0502020204030204" pitchFamily="34" charset="0"/>
                <a:cs typeface="Calibri" panose="020f0502020204030204" pitchFamily="34" charset="0"/>
              </a:rPr>
              <a:t>$679 per week</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($35,308 per year)</a:t>
            </a:r>
          </a:p>
          <a:p>
            <a:pPr lvl="1">
              <a:buClr>
                <a:srgbClr val="B40023"/>
              </a:buClr>
              <a:buSzPct val="75000"/>
              <a:buFont typeface="Lucida Grande"/>
              <a:buChar char="▼"/>
            </a:pPr>
            <a:r>
              <a:rPr lang="en-US" sz="2000" smtClean="0">
                <a:solidFill>
                  <a:srgbClr val="A7001F"/>
                </a:solidFill>
                <a:latin typeface="Calibri" panose="020f0502020204030204" pitchFamily="34" charset="0"/>
                <a:cs typeface="Calibri" panose="020f0502020204030204" pitchFamily="34" charset="0"/>
              </a:rPr>
              <a:t>Rejects Obama Era Rule</a:t>
            </a:r>
            <a:r>
              <a:rPr lang="en-US" sz="2000" smtClean="0">
                <a:solidFill>
                  <a:schemeClr val="tx1">
                    <a:lumMod val="50000"/>
                    <a:lumOff val="50000"/>
                  </a:schemeClr>
                </a:solidFill>
                <a:latin typeface="Calibri" panose="020f0502020204030204" pitchFamily="34" charset="0"/>
                <a:cs typeface="Calibri" panose="020f0502020204030204" pitchFamily="34" charset="0"/>
              </a:rPr>
              <a:t>: </a:t>
            </a:r>
            <a:r>
              <a:rPr lang="en-US" sz="1600" smtClean="0">
                <a:solidFill>
                  <a:schemeClr val="tx1">
                    <a:lumMod val="50000"/>
                    <a:lumOff val="50000"/>
                  </a:schemeClr>
                </a:solidFill>
                <a:latin typeface="Calibri" panose="020f0502020204030204" pitchFamily="34" charset="0"/>
                <a:cs typeface="Calibri" panose="020f0502020204030204" pitchFamily="34" charset="0"/>
              </a:rPr>
              <a:t>$913 per week - $47,476 per year</a:t>
            </a:r>
          </a:p>
          <a:p>
            <a:pPr>
              <a:buClr>
                <a:srgbClr val="B40023"/>
              </a:buClr>
              <a:buSzPct val="75000"/>
              <a:buFont typeface="Lucida Grande"/>
              <a:buChar char="▼"/>
            </a:pPr>
            <a:r>
              <a:rPr lang="en-US" sz="2400" b="1" u="sng" smtClean="0">
                <a:solidFill>
                  <a:srgbClr val="A7001F"/>
                </a:solidFill>
                <a:latin typeface="Calibri" panose="020f0502020204030204" pitchFamily="34" charset="0"/>
                <a:cs typeface="Calibri" panose="020f0502020204030204" pitchFamily="34" charset="0"/>
              </a:rPr>
              <a:t>No</a:t>
            </a:r>
            <a:r>
              <a:rPr lang="en-US" sz="2400" b="1" smtClean="0">
                <a:solidFill>
                  <a:schemeClr val="tx1">
                    <a:lumMod val="50000"/>
                    <a:lumOff val="50000"/>
                  </a:schemeClr>
                </a:solidFill>
                <a:latin typeface="Calibri" panose="020f0502020204030204" pitchFamily="34" charset="0"/>
                <a:cs typeface="Calibri" panose="020f0502020204030204" pitchFamily="34" charset="0"/>
              </a:rPr>
              <a:t> proposal to </a:t>
            </a:r>
            <a:r>
              <a:rPr lang="en-US" sz="2400" b="1" u="sng" smtClean="0">
                <a:solidFill>
                  <a:srgbClr val="A7001F"/>
                </a:solidFill>
                <a:latin typeface="Calibri" panose="020f0502020204030204" pitchFamily="34" charset="0"/>
                <a:cs typeface="Calibri" panose="020f0502020204030204" pitchFamily="34" charset="0"/>
              </a:rPr>
              <a:t>change the duties</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tests applicable to the FLSA exemptions</a:t>
            </a:r>
          </a:p>
          <a:p>
            <a:pPr>
              <a:buClr>
                <a:srgbClr val="B40023"/>
              </a:buClr>
              <a:buSzPct val="75000"/>
              <a:buFont typeface="Lucida Grande"/>
              <a:buChar char="▼"/>
            </a:pPr>
            <a:r>
              <a:rPr lang="en-US" sz="2400" b="1" u="sng" smtClean="0">
                <a:solidFill>
                  <a:srgbClr val="A7001F"/>
                </a:solidFill>
                <a:latin typeface="Calibri" panose="020f0502020204030204" pitchFamily="34" charset="0"/>
                <a:cs typeface="Calibri" panose="020f0502020204030204" pitchFamily="34" charset="0"/>
              </a:rPr>
              <a:t>No</a:t>
            </a:r>
            <a:r>
              <a:rPr lang="en-US" sz="2400" b="1" smtClean="0">
                <a:solidFill>
                  <a:schemeClr val="tx1">
                    <a:lumMod val="50000"/>
                    <a:lumOff val="50000"/>
                  </a:schemeClr>
                </a:solidFill>
                <a:latin typeface="Calibri" panose="020f0502020204030204" pitchFamily="34" charset="0"/>
                <a:cs typeface="Calibri" panose="020f0502020204030204" pitchFamily="34" charset="0"/>
              </a:rPr>
              <a:t> proposal to </a:t>
            </a:r>
            <a:r>
              <a:rPr lang="en-US" sz="2400" b="1" u="sng" smtClean="0">
                <a:solidFill>
                  <a:srgbClr val="A7001F"/>
                </a:solidFill>
                <a:latin typeface="Calibri" panose="020f0502020204030204" pitchFamily="34" charset="0"/>
                <a:cs typeface="Calibri" panose="020f0502020204030204" pitchFamily="34" charset="0"/>
              </a:rPr>
              <a:t>increase minimum wage</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(for now)</a:t>
            </a:r>
          </a:p>
          <a:p>
            <a:pPr>
              <a:buClr>
                <a:srgbClr val="C0504D"/>
              </a:buClr>
              <a:buSzPct val="75000"/>
              <a:buFont typeface="Lucida Grande"/>
              <a:buChar char="▼"/>
            </a:pPr>
            <a:endParaRPr lang="en-US" sz="2000" b="1">
              <a:solidFill>
                <a:prstClr val="black">
                  <a:lumMod val="50000"/>
                  <a:lumOff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39001"/>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76200" y="4572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AUTOMATIC ADJUSTMENT</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419100" y="1828800"/>
            <a:ext cx="83439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Obama era rule required </a:t>
            </a:r>
            <a:r>
              <a:rPr lang="en-US" sz="2400" b="1" smtClean="0">
                <a:solidFill>
                  <a:srgbClr val="A7001F"/>
                </a:solidFill>
                <a:latin typeface="Calibri" panose="020f0502020204030204" pitchFamily="34" charset="0"/>
                <a:cs typeface="Calibri" panose="020f0502020204030204" pitchFamily="34" charset="0"/>
              </a:rPr>
              <a:t>automatic </a:t>
            </a:r>
            <a:r>
              <a:rPr lang="en-US" sz="2400" b="1">
                <a:solidFill>
                  <a:srgbClr val="A7001F"/>
                </a:solidFill>
                <a:latin typeface="Calibri" panose="020f0502020204030204" pitchFamily="34" charset="0"/>
                <a:cs typeface="Calibri" panose="020f0502020204030204" pitchFamily="34" charset="0"/>
              </a:rPr>
              <a:t>adjustment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of the minimum salary </a:t>
            </a:r>
            <a:r>
              <a:rPr lang="en-US" sz="2400" b="1" smtClean="0">
                <a:solidFill>
                  <a:srgbClr val="A7001F"/>
                </a:solidFill>
                <a:latin typeface="Calibri" panose="020f0502020204030204" pitchFamily="34" charset="0"/>
                <a:cs typeface="Calibri" panose="020f0502020204030204" pitchFamily="34" charset="0"/>
              </a:rPr>
              <a:t>every </a:t>
            </a:r>
            <a:r>
              <a:rPr lang="en-US" sz="2400" b="1">
                <a:solidFill>
                  <a:srgbClr val="A7001F"/>
                </a:solidFill>
                <a:latin typeface="Calibri" panose="020f0502020204030204" pitchFamily="34" charset="0"/>
                <a:cs typeface="Calibri" panose="020f0502020204030204" pitchFamily="34" charset="0"/>
              </a:rPr>
              <a:t>three years </a:t>
            </a:r>
            <a:r>
              <a:rPr lang="en-US" sz="2400" b="1">
                <a:solidFill>
                  <a:schemeClr val="tx1">
                    <a:lumMod val="50000"/>
                    <a:lumOff val="50000"/>
                  </a:schemeClr>
                </a:solidFill>
                <a:latin typeface="Calibri" panose="020f0502020204030204" pitchFamily="34" charset="0"/>
                <a:cs typeface="Calibri" panose="020f0502020204030204" pitchFamily="34" charset="0"/>
              </a:rPr>
              <a:t>for wage inflation based on 40</a:t>
            </a:r>
            <a:r>
              <a:rPr lang="en-US" sz="2400" b="1" baseline="30000">
                <a:solidFill>
                  <a:schemeClr val="tx1">
                    <a:lumMod val="50000"/>
                    <a:lumOff val="50000"/>
                  </a:schemeClr>
                </a:solidFill>
                <a:latin typeface="Calibri" panose="020f0502020204030204" pitchFamily="34" charset="0"/>
                <a:cs typeface="Calibri" panose="020f0502020204030204" pitchFamily="34" charset="0"/>
              </a:rPr>
              <a:t>th</a:t>
            </a:r>
            <a:r>
              <a:rPr lang="en-US" sz="2400" b="1">
                <a:solidFill>
                  <a:schemeClr val="tx1">
                    <a:lumMod val="50000"/>
                    <a:lumOff val="50000"/>
                  </a:schemeClr>
                </a:solidFill>
                <a:latin typeface="Calibri" panose="020f0502020204030204" pitchFamily="34" charset="0"/>
                <a:cs typeface="Calibri" panose="020f0502020204030204" pitchFamily="34" charset="0"/>
              </a:rPr>
              <a:t> percentile of average weekly salaries in the region of the country with the lowest wages</a:t>
            </a: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proposed rule requires </a:t>
            </a:r>
            <a:r>
              <a:rPr lang="en-US" sz="2400" b="1" u="sng" smtClean="0">
                <a:solidFill>
                  <a:srgbClr val="A7001F"/>
                </a:solidFill>
                <a:latin typeface="Calibri" panose="020f0502020204030204" pitchFamily="34" charset="0"/>
                <a:cs typeface="Calibri" panose="020f0502020204030204" pitchFamily="34" charset="0"/>
              </a:rPr>
              <a:t>no automatic increase</a:t>
            </a: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proposed rule states, however, that DOL “believes that the standard salary level… threshold should be proposed to be updated on a quadrennial basis (i.e. once </a:t>
            </a:r>
            <a:r>
              <a:rPr lang="en-US" sz="2400" b="1" u="sng" smtClean="0">
                <a:solidFill>
                  <a:srgbClr val="A7001F"/>
                </a:solidFill>
                <a:latin typeface="Calibri" panose="020f0502020204030204" pitchFamily="34" charset="0"/>
                <a:cs typeface="Calibri" panose="020f0502020204030204" pitchFamily="34" charset="0"/>
              </a:rPr>
              <a:t>every four years</a:t>
            </a:r>
            <a:r>
              <a:rPr lang="en-US" sz="2400" b="1" smtClean="0">
                <a:solidFill>
                  <a:schemeClr val="tx1">
                    <a:lumMod val="50000"/>
                    <a:lumOff val="50000"/>
                  </a:schemeClr>
                </a:solidFill>
                <a:latin typeface="Calibri" panose="020f0502020204030204" pitchFamily="34" charset="0"/>
                <a:cs typeface="Calibri" panose="020f0502020204030204" pitchFamily="34" charset="0"/>
              </a:rPr>
              <a:t>) through an NPRM”</a:t>
            </a:r>
            <a:endParaRPr lang="en-US" sz="2000" b="1" smtClean="0">
              <a:solidFill>
                <a:schemeClr val="tx1">
                  <a:lumMod val="50000"/>
                  <a:lumOff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2133224"/>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0" y="4572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INCENTIVE PAY AND SALARY</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342900" y="1828800"/>
            <a:ext cx="83439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Proposed rule </a:t>
            </a:r>
            <a:r>
              <a:rPr lang="en-US" sz="2400" b="1" smtClean="0">
                <a:solidFill>
                  <a:srgbClr val="A7001F"/>
                </a:solidFill>
                <a:latin typeface="Calibri" panose="020f0502020204030204" pitchFamily="34" charset="0"/>
                <a:cs typeface="Calibri" panose="020f0502020204030204" pitchFamily="34" charset="0"/>
              </a:rPr>
              <a:t>revives Obama era rule’s allowance for employers to include incentive pay</a:t>
            </a:r>
            <a:r>
              <a:rPr lang="en-US" sz="2400" b="1" smtClean="0">
                <a:solidFill>
                  <a:schemeClr val="tx1">
                    <a:lumMod val="50000"/>
                    <a:lumOff val="50000"/>
                  </a:schemeClr>
                </a:solidFill>
                <a:latin typeface="Calibri" panose="020f0502020204030204" pitchFamily="34" charset="0"/>
                <a:cs typeface="Calibri" panose="020f0502020204030204" pitchFamily="34" charset="0"/>
              </a:rPr>
              <a:t>, commissions, and bonuses for </a:t>
            </a:r>
            <a:r>
              <a:rPr lang="en-US" sz="2400" b="1" smtClean="0">
                <a:solidFill>
                  <a:srgbClr val="A7001F"/>
                </a:solidFill>
                <a:latin typeface="Calibri" panose="020f0502020204030204" pitchFamily="34" charset="0"/>
                <a:cs typeface="Calibri" panose="020f0502020204030204" pitchFamily="34" charset="0"/>
              </a:rPr>
              <a:t>up to 10% </a:t>
            </a:r>
            <a:r>
              <a:rPr lang="en-US" sz="2400" b="1" smtClean="0">
                <a:solidFill>
                  <a:schemeClr val="tx1">
                    <a:lumMod val="50000"/>
                    <a:lumOff val="50000"/>
                  </a:schemeClr>
                </a:solidFill>
                <a:latin typeface="Calibri" panose="020f0502020204030204" pitchFamily="34" charset="0"/>
                <a:cs typeface="Calibri" panose="020f0502020204030204" pitchFamily="34" charset="0"/>
              </a:rPr>
              <a:t>of the minimum weekly salary</a:t>
            </a: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Frequency of Creditable Supplemental Pay:</a:t>
            </a:r>
          </a:p>
          <a:p>
            <a:pPr lvl="1">
              <a:buClr>
                <a:srgbClr val="B40023"/>
              </a:buClr>
              <a:buSzPct val="75000"/>
              <a:buFont typeface="Lucida Grande"/>
              <a:buChar char="▼"/>
            </a:pPr>
            <a:r>
              <a:rPr lang="en-US" sz="2000" b="1" smtClean="0">
                <a:solidFill>
                  <a:schemeClr val="tx1">
                    <a:lumMod val="50000"/>
                    <a:lumOff val="50000"/>
                  </a:schemeClr>
                </a:solidFill>
                <a:latin typeface="Calibri" panose="020f0502020204030204" pitchFamily="34" charset="0"/>
                <a:cs typeface="Calibri" panose="020f0502020204030204" pitchFamily="34" charset="0"/>
              </a:rPr>
              <a:t>Under the Obama era rule, such supplemental pay would have had to be paid </a:t>
            </a:r>
            <a:r>
              <a:rPr lang="en-US" sz="2000" b="1" smtClean="0">
                <a:solidFill>
                  <a:srgbClr val="A7001F"/>
                </a:solidFill>
                <a:latin typeface="Calibri" panose="020f0502020204030204" pitchFamily="34" charset="0"/>
                <a:cs typeface="Calibri" panose="020f0502020204030204" pitchFamily="34" charset="0"/>
              </a:rPr>
              <a:t>at least quarterly</a:t>
            </a:r>
            <a:endParaRPr lang="en-US" sz="2000" b="1" smtClean="0">
              <a:solidFill>
                <a:schemeClr val="tx1">
                  <a:lumMod val="50000"/>
                  <a:lumOff val="50000"/>
                </a:schemeClr>
              </a:solidFill>
              <a:latin typeface="Calibri" panose="020f0502020204030204" pitchFamily="34" charset="0"/>
              <a:cs typeface="Calibri" panose="020f0502020204030204" pitchFamily="34" charset="0"/>
            </a:endParaRPr>
          </a:p>
          <a:p>
            <a:pPr lvl="1">
              <a:buClr>
                <a:srgbClr val="B40023"/>
              </a:buClr>
              <a:buSzPct val="75000"/>
              <a:buFont typeface="Lucida Grande"/>
              <a:buChar char="▼"/>
            </a:pPr>
            <a:r>
              <a:rPr lang="en-US" sz="2000" b="1" smtClean="0">
                <a:solidFill>
                  <a:schemeClr val="tx1">
                    <a:lumMod val="50000"/>
                    <a:lumOff val="50000"/>
                  </a:schemeClr>
                </a:solidFill>
                <a:latin typeface="Calibri" panose="020f0502020204030204" pitchFamily="34" charset="0"/>
                <a:cs typeface="Calibri" panose="020f0502020204030204" pitchFamily="34" charset="0"/>
              </a:rPr>
              <a:t>Under the proposed rule, the bonuses </a:t>
            </a:r>
            <a:r>
              <a:rPr lang="en-US" sz="2000" b="1" smtClean="0">
                <a:solidFill>
                  <a:srgbClr val="A7001F"/>
                </a:solidFill>
                <a:latin typeface="Calibri" panose="020f0502020204030204" pitchFamily="34" charset="0"/>
                <a:cs typeface="Calibri" panose="020f0502020204030204" pitchFamily="34" charset="0"/>
              </a:rPr>
              <a:t>must be paid at least annually </a:t>
            </a:r>
            <a:r>
              <a:rPr lang="en-US" sz="2000" b="1" smtClean="0">
                <a:solidFill>
                  <a:schemeClr val="tx1">
                    <a:lumMod val="50000"/>
                    <a:lumOff val="50000"/>
                  </a:schemeClr>
                </a:solidFill>
                <a:latin typeface="Calibri" panose="020f0502020204030204" pitchFamily="34" charset="0"/>
                <a:cs typeface="Calibri" panose="020f0502020204030204" pitchFamily="34" charset="0"/>
              </a:rPr>
              <a:t>(or more frequently) in order to be credited</a:t>
            </a:r>
          </a:p>
        </p:txBody>
      </p:sp>
    </p:spTree>
    <p:extLst>
      <p:ext uri="{BB962C8B-B14F-4D97-AF65-F5344CB8AC3E}">
        <p14:creationId xmlns:p14="http://schemas.microsoft.com/office/powerpoint/2010/main" val="1449101415"/>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8299" y="3810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HIGHLY COMPENSATED EXEMPTION</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373365" y="1676400"/>
            <a:ext cx="8343900" cy="4191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Currently, employees with total annual compensation of $100,000 or more who perform one of the white collar exemption duties may qualify for a </a:t>
            </a:r>
            <a:r>
              <a:rPr lang="en-US" sz="2400" b="1" u="sng" smtClean="0">
                <a:solidFill>
                  <a:srgbClr val="A7001F"/>
                </a:solidFill>
                <a:latin typeface="Calibri" panose="020f0502020204030204" pitchFamily="34" charset="0"/>
                <a:cs typeface="Calibri" panose="020f0502020204030204" pitchFamily="34" charset="0"/>
              </a:rPr>
              <a:t>highly compensated employee (HCE) exemption</a:t>
            </a: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Obama era rule proposed to increase that salary threshold to </a:t>
            </a:r>
            <a:r>
              <a:rPr lang="en-US" sz="2400" b="1" u="sng" smtClean="0">
                <a:solidFill>
                  <a:srgbClr val="A7001F"/>
                </a:solidFill>
                <a:latin typeface="Calibri" panose="020f0502020204030204" pitchFamily="34" charset="0"/>
                <a:cs typeface="Calibri" panose="020f0502020204030204" pitchFamily="34" charset="0"/>
              </a:rPr>
              <a:t>$134,004, annually</a:t>
            </a: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a:buClr>
                <a:srgbClr val="B40023"/>
              </a:buClr>
              <a:buSzPct val="75000"/>
              <a:buFont typeface="Lucida Grande"/>
              <a:buChar char="▼"/>
            </a:pPr>
            <a:r>
              <a:rPr lang="en-US" sz="2400" b="1" smtClean="0">
                <a:solidFill>
                  <a:schemeClr val="tx1">
                    <a:lumMod val="50000"/>
                    <a:lumOff val="50000"/>
                  </a:schemeClr>
                </a:solidFill>
                <a:latin typeface="Calibri" panose="020f0502020204030204" pitchFamily="34" charset="0"/>
                <a:cs typeface="Calibri" panose="020f0502020204030204" pitchFamily="34" charset="0"/>
              </a:rPr>
              <a:t>The proposed rule would </a:t>
            </a:r>
            <a:r>
              <a:rPr lang="en-US" sz="2400" b="1" u="sng" smtClean="0">
                <a:solidFill>
                  <a:srgbClr val="A7001F"/>
                </a:solidFill>
                <a:latin typeface="Calibri" panose="020f0502020204030204" pitchFamily="34" charset="0"/>
                <a:cs typeface="Calibri" panose="020f0502020204030204" pitchFamily="34" charset="0"/>
              </a:rPr>
              <a:t>further increase</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schemeClr val="tx1">
                    <a:lumMod val="50000"/>
                    <a:lumOff val="50000"/>
                  </a:schemeClr>
                </a:solidFill>
                <a:latin typeface="Calibri" panose="020f0502020204030204" pitchFamily="34" charset="0"/>
                <a:cs typeface="Calibri" panose="020f0502020204030204" pitchFamily="34" charset="0"/>
              </a:rPr>
              <a:t>the minimum HCE threshold to $147,414, annually, </a:t>
            </a:r>
            <a:r>
              <a:rPr lang="en-US" sz="2400" b="1" u="sng" smtClean="0">
                <a:solidFill>
                  <a:srgbClr val="A7001F"/>
                </a:solidFill>
                <a:latin typeface="Calibri" panose="020f0502020204030204" pitchFamily="34" charset="0"/>
                <a:cs typeface="Calibri" panose="020f0502020204030204" pitchFamily="34" charset="0"/>
              </a:rPr>
              <a:t>including at least $679 per week of which is paid on a salary basis</a:t>
            </a:r>
            <a:endParaRPr lang="en-US" sz="2400" b="1" smtClean="0">
              <a:solidFill>
                <a:schemeClr val="tx1">
                  <a:lumMod val="50000"/>
                  <a:lumOff val="50000"/>
                </a:schemeClr>
              </a:solidFill>
              <a:latin typeface="Calibri" panose="020f0502020204030204" pitchFamily="34" charset="0"/>
              <a:cs typeface="Calibri" panose="020f0502020204030204" pitchFamily="34" charset="0"/>
            </a:endParaRPr>
          </a:p>
          <a:p>
            <a:pPr>
              <a:buClr>
                <a:srgbClr val="C0504D"/>
              </a:buClr>
              <a:buSzPct val="75000"/>
              <a:buFont typeface="Lucida Grande"/>
              <a:buChar char="▼"/>
            </a:pPr>
            <a:r>
              <a:rPr lang="en-US" sz="2400" b="1" smtClean="0">
                <a:solidFill>
                  <a:prstClr val="black">
                    <a:lumMod val="50000"/>
                    <a:lumOff val="50000"/>
                  </a:prstClr>
                </a:solidFill>
                <a:latin typeface="Calibri" panose="020f0502020204030204" pitchFamily="34" charset="0"/>
                <a:cs typeface="Calibri" panose="020f0502020204030204" pitchFamily="34" charset="0"/>
              </a:rPr>
              <a:t>No </a:t>
            </a:r>
            <a:r>
              <a:rPr lang="en-US" sz="2400" b="1" u="sng" smtClean="0">
                <a:solidFill>
                  <a:srgbClr val="A7001F"/>
                </a:solidFill>
                <a:latin typeface="Calibri" panose="020f0502020204030204" pitchFamily="34" charset="0"/>
                <a:cs typeface="Calibri" panose="020f0502020204030204" pitchFamily="34" charset="0"/>
              </a:rPr>
              <a:t>automatic adjustment</a:t>
            </a:r>
            <a:r>
              <a:rPr lang="en-US" sz="2400" b="1" smtClean="0">
                <a:solidFill>
                  <a:srgbClr val="A7001F"/>
                </a:solidFill>
                <a:latin typeface="Calibri" panose="020f0502020204030204" pitchFamily="34" charset="0"/>
                <a:cs typeface="Calibri" panose="020f0502020204030204" pitchFamily="34" charset="0"/>
              </a:rPr>
              <a:t> </a:t>
            </a:r>
            <a:r>
              <a:rPr lang="en-US" sz="2400" b="1" smtClean="0">
                <a:solidFill>
                  <a:prstClr val="black">
                    <a:lumMod val="50000"/>
                    <a:lumOff val="50000"/>
                  </a:prstClr>
                </a:solidFill>
                <a:latin typeface="Calibri" panose="020f0502020204030204" pitchFamily="34" charset="0"/>
                <a:cs typeface="Calibri" panose="020f0502020204030204" pitchFamily="34" charset="0"/>
              </a:rPr>
              <a:t>of HCE exemption</a:t>
            </a:r>
            <a:endParaRPr lang="en-US" sz="2400" b="1">
              <a:solidFill>
                <a:prstClr val="black">
                  <a:lumMod val="50000"/>
                  <a:lumOff val="50000"/>
                </a:prst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9787058"/>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29424" y="3048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OTHER EXEMPTIONS</a:t>
            </a:r>
            <a:endParaRPr lang="en-US" sz="3200" b="1" cap="all">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Subtitle 2"/>
          <p:cNvSpPr txBox="1"/>
          <p:nvPr/>
        </p:nvSpPr>
        <p:spPr>
          <a:xfrm>
            <a:off x="394490" y="1600200"/>
            <a:ext cx="8343900" cy="3276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400" b="1" smtClean="0">
                <a:solidFill>
                  <a:srgbClr val="A7001F"/>
                </a:solidFill>
                <a:latin typeface="Calibri" panose="020f0502020204030204" pitchFamily="34" charset="0"/>
                <a:cs typeface="Calibri" panose="020f0502020204030204" pitchFamily="34" charset="0"/>
              </a:rPr>
              <a:t>No other exemptions </a:t>
            </a:r>
            <a:r>
              <a:rPr lang="en-US" sz="2400" b="1" smtClean="0">
                <a:solidFill>
                  <a:schemeClr val="tx1">
                    <a:lumMod val="50000"/>
                    <a:lumOff val="50000"/>
                  </a:schemeClr>
                </a:solidFill>
                <a:latin typeface="Calibri" panose="020f0502020204030204" pitchFamily="34" charset="0"/>
                <a:cs typeface="Calibri" panose="020f0502020204030204" pitchFamily="34" charset="0"/>
              </a:rPr>
              <a:t>(other than Executive, Administrative, Professional, or Highly Compensated) are affected by the final rules </a:t>
            </a:r>
          </a:p>
          <a:p>
            <a:pPr>
              <a:buClr>
                <a:srgbClr val="B40023"/>
              </a:buClr>
              <a:buSzPct val="75000"/>
              <a:buFont typeface="Lucida Grande"/>
              <a:buChar char="▼"/>
            </a:pPr>
            <a:r>
              <a:rPr lang="en-US" sz="2400" b="1" smtClean="0">
                <a:solidFill>
                  <a:srgbClr val="A7001F"/>
                </a:solidFill>
                <a:latin typeface="Calibri" panose="020f0502020204030204" pitchFamily="34" charset="0"/>
                <a:cs typeface="Calibri" panose="020f0502020204030204" pitchFamily="34" charset="0"/>
              </a:rPr>
              <a:t>Outside sales exemption </a:t>
            </a:r>
            <a:r>
              <a:rPr lang="en-US" sz="2400" b="1" smtClean="0">
                <a:solidFill>
                  <a:schemeClr val="tx1">
                    <a:lumMod val="50000"/>
                    <a:lumOff val="50000"/>
                  </a:schemeClr>
                </a:solidFill>
                <a:latin typeface="Calibri" panose="020f0502020204030204" pitchFamily="34" charset="0"/>
                <a:cs typeface="Calibri" panose="020f0502020204030204" pitchFamily="34" charset="0"/>
              </a:rPr>
              <a:t>still requires no minimum compensation</a:t>
            </a:r>
          </a:p>
        </p:txBody>
      </p:sp>
    </p:spTree>
    <p:extLst>
      <p:ext uri="{BB962C8B-B14F-4D97-AF65-F5344CB8AC3E}">
        <p14:creationId xmlns:p14="http://schemas.microsoft.com/office/powerpoint/2010/main" val="1023382638"/>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6" name="Title 1"/>
          <p:cNvSpPr txBox="1"/>
          <p:nvPr/>
        </p:nvSpPr>
        <p:spPr>
          <a:xfrm>
            <a:off x="0" y="304800"/>
            <a:ext cx="92202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cap="all" smtClean="0">
                <a:solidFill>
                  <a:schemeClr val="tx1">
                    <a:lumMod val="65000"/>
                    <a:lumOff val="35000"/>
                  </a:schemeClr>
                </a:solidFill>
                <a:latin typeface="Calibri" panose="020f0502020204030204" pitchFamily="34" charset="0"/>
                <a:cs typeface="Calibri" panose="020f0502020204030204" pitchFamily="34" charset="0"/>
              </a:rPr>
              <a:t>What happens next?</a:t>
            </a:r>
          </a:p>
        </p:txBody>
      </p:sp>
      <p:sp>
        <p:nvSpPr>
          <p:cNvPr id="7" name="Subtitle 2"/>
          <p:cNvSpPr txBox="1"/>
          <p:nvPr/>
        </p:nvSpPr>
        <p:spPr>
          <a:xfrm>
            <a:off x="546752" y="1600200"/>
            <a:ext cx="8235297" cy="40068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A </a:t>
            </a:r>
            <a:r>
              <a:rPr lang="en-US" sz="2800" b="1" smtClean="0">
                <a:solidFill>
                  <a:srgbClr val="A7001F"/>
                </a:solidFill>
                <a:latin typeface="Calibri" panose="020f0502020204030204" pitchFamily="34" charset="0"/>
                <a:cs typeface="Calibri" panose="020f0502020204030204" pitchFamily="34" charset="0"/>
              </a:rPr>
              <a:t>60-day comment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period is open</a:t>
            </a:r>
          </a:p>
          <a:p>
            <a:pPr lvl="1">
              <a:buClr>
                <a:srgbClr val="B40023"/>
              </a:buClr>
              <a:buSzPct val="75000"/>
              <a:buFont typeface="Lucida Grande"/>
              <a:buChar char="▼"/>
            </a:pPr>
            <a:r>
              <a:rPr lang="en-US" sz="2000" b="1" smtClean="0">
                <a:solidFill>
                  <a:schemeClr val="tx1">
                    <a:lumMod val="50000"/>
                    <a:lumOff val="50000"/>
                  </a:schemeClr>
                </a:solidFill>
                <a:latin typeface="Calibri" panose="020f0502020204030204" pitchFamily="34" charset="0"/>
                <a:cs typeface="Calibri" panose="020f0502020204030204" pitchFamily="34" charset="0"/>
              </a:rPr>
              <a:t>www.regulations.gov</a:t>
            </a:r>
            <a:endParaRPr lang="en-US" sz="2000" b="1">
              <a:solidFill>
                <a:schemeClr val="tx1">
                  <a:lumMod val="50000"/>
                  <a:lumOff val="50000"/>
                </a:schemeClr>
              </a:solidFill>
              <a:latin typeface="Calibri" panose="020f0502020204030204" pitchFamily="34" charset="0"/>
              <a:cs typeface="Calibri" panose="020f0502020204030204" pitchFamily="34" charset="0"/>
            </a:endParaRPr>
          </a:p>
          <a:p>
            <a:pPr lvl="1">
              <a:buClr>
                <a:srgbClr val="B40023"/>
              </a:buClr>
              <a:buSzPct val="75000"/>
              <a:buFont typeface="Lucida Grande"/>
              <a:buChar char="▼"/>
            </a:pPr>
            <a:r>
              <a:rPr lang="en-US" sz="2400" b="1">
                <a:solidFill>
                  <a:schemeClr val="tx1">
                    <a:lumMod val="50000"/>
                    <a:lumOff val="50000"/>
                  </a:schemeClr>
                </a:solidFill>
                <a:latin typeface="Calibri" panose="020f0502020204030204" pitchFamily="34" charset="0"/>
                <a:cs typeface="Calibri" panose="020f0502020204030204" pitchFamily="34" charset="0"/>
              </a:rPr>
              <a:t>Use:  1235-AA20</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Following the comment period, DOL must </a:t>
            </a:r>
            <a:r>
              <a:rPr lang="en-US" sz="2800" b="1" smtClean="0">
                <a:solidFill>
                  <a:srgbClr val="A7001F"/>
                </a:solidFill>
                <a:latin typeface="Calibri" panose="020f0502020204030204" pitchFamily="34" charset="0"/>
                <a:cs typeface="Calibri" panose="020f0502020204030204" pitchFamily="34" charset="0"/>
              </a:rPr>
              <a:t>consider each and every public comment </a:t>
            </a:r>
            <a:r>
              <a:rPr lang="en-US" sz="2800" b="1" smtClean="0">
                <a:solidFill>
                  <a:schemeClr val="tx1">
                    <a:lumMod val="50000"/>
                    <a:lumOff val="50000"/>
                  </a:schemeClr>
                </a:solidFill>
                <a:latin typeface="Calibri" panose="020f0502020204030204" pitchFamily="34" charset="0"/>
                <a:cs typeface="Calibri" panose="020f0502020204030204" pitchFamily="34" charset="0"/>
              </a:rPr>
              <a:t>before formulating and publishing a </a:t>
            </a:r>
            <a:r>
              <a:rPr lang="en-US" sz="2800" b="1" smtClean="0">
                <a:solidFill>
                  <a:srgbClr val="A7001F"/>
                </a:solidFill>
                <a:latin typeface="Calibri" panose="020f0502020204030204" pitchFamily="34" charset="0"/>
                <a:cs typeface="Calibri" panose="020f0502020204030204" pitchFamily="34" charset="0"/>
              </a:rPr>
              <a:t>final rule</a:t>
            </a:r>
          </a:p>
          <a:p>
            <a:pPr>
              <a:buClr>
                <a:srgbClr val="B40023"/>
              </a:buClr>
              <a:buSzPct val="75000"/>
              <a:buFont typeface="Lucida Grande"/>
              <a:buChar char="▼"/>
            </a:pPr>
            <a:r>
              <a:rPr lang="en-US" sz="2800" b="1" smtClean="0">
                <a:solidFill>
                  <a:schemeClr val="tx1">
                    <a:lumMod val="50000"/>
                    <a:lumOff val="50000"/>
                  </a:schemeClr>
                </a:solidFill>
                <a:latin typeface="Calibri" panose="020f0502020204030204" pitchFamily="34" charset="0"/>
                <a:cs typeface="Calibri" panose="020f0502020204030204" pitchFamily="34" charset="0"/>
              </a:rPr>
              <a:t>DOL says its </a:t>
            </a:r>
            <a:r>
              <a:rPr lang="en-US" sz="2800" b="1" smtClean="0">
                <a:solidFill>
                  <a:srgbClr val="A7001F"/>
                </a:solidFill>
                <a:latin typeface="Calibri" panose="020f0502020204030204" pitchFamily="34" charset="0"/>
                <a:cs typeface="Calibri" panose="020f0502020204030204" pitchFamily="34" charset="0"/>
              </a:rPr>
              <a:t>final rule is expected in late 2019</a:t>
            </a:r>
            <a:r>
              <a:rPr lang="en-US" sz="2800" b="1" smtClean="0">
                <a:solidFill>
                  <a:schemeClr val="tx1">
                    <a:lumMod val="50000"/>
                    <a:lumOff val="50000"/>
                  </a:schemeClr>
                </a:solidFill>
                <a:latin typeface="Calibri" panose="020f0502020204030204" pitchFamily="34" charset="0"/>
                <a:cs typeface="Calibri" panose="020f0502020204030204" pitchFamily="34" charset="0"/>
              </a:rPr>
              <a:t> with an effective date for compliance that could be </a:t>
            </a:r>
            <a:r>
              <a:rPr lang="en-US" sz="2800" b="1" u="sng" smtClean="0">
                <a:solidFill>
                  <a:srgbClr val="A7001F"/>
                </a:solidFill>
                <a:latin typeface="Calibri" panose="020f0502020204030204" pitchFamily="34" charset="0"/>
                <a:cs typeface="Calibri" panose="020f0502020204030204" pitchFamily="34" charset="0"/>
              </a:rPr>
              <a:t>as soon as January 2020</a:t>
            </a:r>
            <a:endParaRPr lang="en-US" b="1" u="sng">
              <a:solidFill>
                <a:srgbClr val="A7001F"/>
              </a:solidFill>
              <a:latin typeface="Calibri" panose="020f0502020204030204" pitchFamily="34" charset="0"/>
              <a:cs typeface="Calibri" panose="020f0502020204030204" pitchFamily="34" charset="0"/>
            </a:endParaRPr>
          </a:p>
          <a:p>
            <a:pPr>
              <a:buClr>
                <a:srgbClr val="B40023"/>
              </a:buClr>
              <a:buSzPct val="75000"/>
              <a:buFont typeface="Lucida Grande"/>
              <a:buChar char="▼"/>
            </a:pPr>
            <a:endParaRPr lang="en-US" sz="2000"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pPr>
            <a:endParaRPr lang="en-US" sz="2000" b="1" smtClean="0">
              <a:solidFill>
                <a:prstClr val="black">
                  <a:lumMod val="50000"/>
                  <a:lumOff val="50000"/>
                </a:prstClr>
              </a:solidFill>
              <a:latin typeface="Arial" panose="020b0604020202020204" pitchFamily="34" charset="0"/>
              <a:cs typeface="Arial" panose="020b0604020202020204" pitchFamily="34" charset="0"/>
            </a:endParaRPr>
          </a:p>
          <a:p>
            <a:pPr>
              <a:buClr>
                <a:srgbClr val="C0504D"/>
              </a:buClr>
              <a:buSzPct val="75000"/>
              <a:buFont typeface="Lucida Grande"/>
              <a:buChar char="▼"/>
            </a:pPr>
            <a:endParaRPr lang="en-US" sz="2000" b="1">
              <a:solidFill>
                <a:prstClr val="black">
                  <a:lumMod val="50000"/>
                  <a:lumOff val="50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0423892"/>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5063.0"/>
  <p:tag name="AS_RELEASE_DATE" val="2017.05.17"/>
  <p:tag name="AS_TITLE" val="Aspose.Slides for .NET 4.0"/>
  <p:tag name="AS_VERSION" val="17.5"/>
</p:tagLst>
</file>

<file path=ppt/theme/theme1.xml><?xml version="1.0" encoding="utf-8"?>
<a:theme xmlns:r="http://schemas.openxmlformats.org/officeDocument/2006/relationships" xmlns:a="http://schemas.openxmlformats.org/drawingml/2006/main" name="MCG Power Point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Arial"/>
        <a:cs typeface="Arial"/>
      </a:majorFont>
      <a:minorFont>
        <a:latin typeface="Times"/>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LMPP</Company>
  <PresentationFormat>On-screen Show (4:3)</PresentationFormat>
  <Paragraphs>171</Paragraphs>
  <Slides>31</Slides>
  <Notes>0</Notes>
  <TotalTime>0</TotalTime>
  <HiddenSlides>0</HiddenSlides>
  <MMClips>0</MMClips>
  <ScaleCrop>0</ScaleCrop>
  <HeadingPairs>
    <vt:vector baseType="variant" size="4">
      <vt:variant>
        <vt:lpstr>Theme</vt:lpstr>
      </vt:variant>
      <vt:variant>
        <vt:i4>1</vt:i4>
      </vt:variant>
      <vt:variant>
        <vt:lpstr>Slide Titles</vt:lpstr>
      </vt:variant>
      <vt:variant>
        <vt:i4>31</vt:i4>
      </vt:variant>
    </vt:vector>
  </HeadingPairs>
  <TitlesOfParts>
    <vt:vector baseType="lpstr" size="32">
      <vt:lpstr>MCG Power Point Presentation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DOL’S PAID PROGRAM</vt:lpstr>
      <vt:lpstr>TIMEKEEPING &amp; OFF CLOCK WORK</vt:lpstr>
      <vt:lpstr>TIMEKEEPING &amp; OFF CLOCK WORK</vt:lpstr>
      <vt:lpstr>NPRM REGULAR RATE OF PAY</vt:lpstr>
      <vt:lpstr>NPRM REGULAR RATE OF PAY</vt:lpstr>
      <vt:lpstr>NPRM JOINT EMPLOYERS</vt:lpstr>
      <vt:lpstr>Slide 30</vt:lpstr>
      <vt:lpstr>Slide 31</vt:lpstr>
    </vt:vector>
  </TitlesOfParts>
  <LinksUpToDate>0</LinksUpToDate>
  <SharedDoc>0</SharedDoc>
  <HyperlinksChanged>0</HyperlinksChanged>
  <Application>Aspose.Slides for .NET</Application>
  <AppVersion>17.0500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Click to add title</dc:title>
  <cp:lastModifiedBy>Matthew Stiles</cp:lastModifiedBy>
  <cp:revision>1</cp:revision>
  <dcterms:created xsi:type="dcterms:W3CDTF">2019-04-11T14:16:31Z</dcterms:created>
  <dcterms:modified xsi:type="dcterms:W3CDTF">2019-04-11T19:16:31Z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_TemplateID">
    <vt:lpwstr>TC011367961033</vt:lpwstr>
  </property>
</Properties>
</file>