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58" r:id="rId4"/>
    <p:sldId id="304" r:id="rId5"/>
    <p:sldId id="326" r:id="rId6"/>
    <p:sldId id="306" r:id="rId7"/>
    <p:sldId id="353" r:id="rId8"/>
    <p:sldId id="362" r:id="rId9"/>
    <p:sldId id="354" r:id="rId10"/>
    <p:sldId id="363" r:id="rId11"/>
    <p:sldId id="355" r:id="rId12"/>
    <p:sldId id="336" r:id="rId13"/>
    <p:sldId id="356" r:id="rId14"/>
    <p:sldId id="357" r:id="rId15"/>
    <p:sldId id="358" r:id="rId16"/>
    <p:sldId id="359" r:id="rId17"/>
    <p:sldId id="332" r:id="rId18"/>
    <p:sldId id="360" r:id="rId19"/>
    <p:sldId id="281" r:id="rId20"/>
    <p:sldId id="341" r:id="rId21"/>
    <p:sldId id="342" r:id="rId22"/>
    <p:sldId id="343" r:id="rId23"/>
    <p:sldId id="361" r:id="rId24"/>
    <p:sldId id="279" r:id="rId25"/>
    <p:sldId id="323" r:id="rId26"/>
  </p:sldIdLst>
  <p:sldSz cx="9144000" cy="6858000" type="screen4x3"/>
  <p:notesSz cx="6858000" cy="9144000"/>
  <p:custDataLst>
    <p:tags r:id="rId27"/>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01A"/>
    <a:srgbClr val="A7001F"/>
    <a:srgbClr val="696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tags" Target="tags/tag1.xml" /><Relationship Id="rId28" Type="http://schemas.openxmlformats.org/officeDocument/2006/relationships/presProps" Target="presProps.xml" /><Relationship Id="rId29" Type="http://schemas.openxmlformats.org/officeDocument/2006/relationships/viewProps" Target="viewProps.xml" /><Relationship Id="rId3" Type="http://schemas.openxmlformats.org/officeDocument/2006/relationships/handoutMaster" Target="handoutMasters/handoutMaster1.xml" /><Relationship Id="rId30" Type="http://schemas.openxmlformats.org/officeDocument/2006/relationships/theme" Target="theme/theme1.xml" /><Relationship Id="rId31"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A16EA-D8AA-4DDA-A7D2-BBC4BC22DD84}" type="slidenum">
              <a:rPr lang="en-US" smtClean="0"/>
              <a:t>‹#›</a:t>
            </a:fld>
            <a:endParaRPr lang="en-US"/>
          </a:p>
        </p:txBody>
      </p:sp>
    </p:spTree>
    <p:extLst>
      <p:ext uri="{BB962C8B-B14F-4D97-AF65-F5344CB8AC3E}">
        <p14:creationId xmlns:p14="http://schemas.microsoft.com/office/powerpoint/2010/main" val="494778568"/>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38F51C-4567-4F0F-B7B4-E0DA0D4BD2AF}" type="datetimeFigureOut">
              <a:rPr lang="en-US" smtClean="0"/>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D5A75-88CF-4951-AB1E-2AC7E0C50A7F}" type="slidenum">
              <a:rPr lang="en-US" smtClean="0"/>
              <a:t>‹#›</a:t>
            </a:fld>
            <a:endParaRPr lang="en-US"/>
          </a:p>
        </p:txBody>
      </p:sp>
    </p:spTree>
    <p:extLst>
      <p:ext uri="{BB962C8B-B14F-4D97-AF65-F5344CB8AC3E}">
        <p14:creationId xmlns:p14="http://schemas.microsoft.com/office/powerpoint/2010/main" val="6880736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ctrTitle"/>
          </p:nvPr>
        </p:nvSpPr>
        <p:spPr>
          <a:xfrm>
            <a:off x="1143000" y="2057400"/>
            <a:ext cx="7315200" cy="1371600"/>
          </a:xfrm>
        </p:spPr>
        <p:txBody>
          <a:bodyPr anchor="ctr"/>
          <a:lstStyle>
            <a:lvl1pPr algn="ctr">
              <a:lnSpc>
                <a:spcPct val="80000"/>
              </a:lnSpc>
              <a:defRPr sz="3200" b="1">
                <a:solidFill>
                  <a:srgbClr val="C00000"/>
                </a:solidFill>
                <a:latin typeface="Arial" panose="020b0604020202020204" pitchFamily="34" charset="0"/>
                <a:cs typeface="Arial" panose="020b0604020202020204" pitchFamily="34" charset="0"/>
              </a:defRPr>
            </a:lvl1pPr>
          </a:lstStyle>
          <a:p>
            <a:pPr lvl="0"/>
            <a:r>
              <a:rPr lang="en-US" noProof="0" smtClean="0"/>
              <a:t>Click to edit Master 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2DB39728-09AC-4D51-8E0A-4B3C2D7D6E5A}" type="slidenum">
              <a:rPr lang="en-US"/>
              <a:t>‹#›</a:t>
            </a:fld>
          </a:p>
        </p:txBody>
      </p:sp>
      <p:pic>
        <p:nvPicPr>
          <p:cNvPr id="2" name="Picture 1"/>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3435190" y="5181600"/>
            <a:ext cx="2273620" cy="798510"/>
          </a:xfrm>
          <a:prstGeom prst="rect">
            <a:avLst/>
          </a:prstGeom>
        </p:spPr>
      </p:pic>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79D238-B8C7-4705-ABF5-B9352C5E5169}" type="slidenum">
              <a:rPr lang="en-US"/>
              <a:t>‹#›</a:t>
            </a:fld>
          </a:p>
        </p:txBody>
      </p:sp>
    </p:spTree>
    <p:extLst>
      <p:ext uri="{BB962C8B-B14F-4D97-AF65-F5344CB8AC3E}">
        <p14:creationId xmlns:p14="http://schemas.microsoft.com/office/powerpoint/2010/main" val="325947884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AA741E-D7EE-45CC-A349-51D75E5A1ADF}" type="slidenum">
              <a:rPr lang="en-US"/>
              <a:t>‹#›</a:t>
            </a:fld>
          </a:p>
        </p:txBody>
      </p:sp>
    </p:spTree>
    <p:extLst>
      <p:ext uri="{BB962C8B-B14F-4D97-AF65-F5344CB8AC3E}">
        <p14:creationId xmlns:p14="http://schemas.microsoft.com/office/powerpoint/2010/main" val="398575434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bg>
      <p:bgPr>
        <a:blipFill dpi="0" rotWithShape="1">
          <a:blip r:embed="rId1">
            <a:lum/>
          </a:blip>
          <a:stretch>
            <a:fillRect/>
          </a:stretch>
        </a:blipFill>
        <a:effectLst/>
      </p:bgPr>
    </p:bg>
    <p:spTree>
      <p:nvGrpSpPr>
        <p:cNvPr id="1" name=""/>
        <p:cNvGrpSpPr/>
        <p:nvPr/>
      </p:nvGrpSpPr>
      <p:grpSpPr>
        <a:xfrm>
          <a:off x="0" y="0"/>
          <a:ext cx="0" cy="0"/>
        </a:xfrm>
      </p:grpSpPr>
      <p:sp>
        <p:nvSpPr>
          <p:cNvPr id="2" name="Title 1"/>
          <p:cNvSpPr>
            <a:spLocks noGrp="1"/>
          </p:cNvSpPr>
          <p:nvPr>
            <p:ph type="title"/>
          </p:nvPr>
        </p:nvSpPr>
        <p:spPr/>
        <p:txBody>
          <a:bodyPr/>
          <a:lstStyle>
            <a:lvl1pPr algn="ctr">
              <a:defRPr sz="2800" b="1">
                <a:solidFill>
                  <a:schemeClr val="tx1">
                    <a:lumMod val="50000"/>
                    <a:lumOff val="50000"/>
                  </a:schemeClr>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230188" indent="-230188">
              <a:buClr>
                <a:srgbClr val="C00000"/>
              </a:buClr>
              <a:buSzTx/>
              <a:buFont typeface="Arial" panose="020b0604020202020204" pitchFamily="34" charset="0"/>
              <a:buChar char="▼"/>
              <a:defRPr lang="en-US" sz="1800" b="1" kern="1200" smtClean="0">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buClr>
                <a:schemeClr val="tx1">
                  <a:lumMod val="50000"/>
                  <a:lumOff val="50000"/>
                </a:schemeClr>
              </a:buClr>
              <a:buSzPct val="75000"/>
              <a:buFont typeface="Arial" panose="020b0604020202020204" pitchFamily="34" charset="0"/>
              <a:buChar char="▼"/>
              <a:defRPr lang="en-US" sz="1600" b="1" kern="1200" smtClean="0">
                <a:solidFill>
                  <a:schemeClr val="tx1">
                    <a:lumMod val="50000"/>
                    <a:lumOff val="50000"/>
                  </a:schemeClr>
                </a:solidFill>
                <a:latin typeface="+mn-lt"/>
                <a:ea typeface="+mn-ea"/>
                <a:cs typeface="+mn-cs"/>
              </a:defRPr>
            </a:lvl2pPr>
            <a:lvl3pPr marL="1143000" indent="-228600">
              <a:buClr>
                <a:schemeClr val="tx1">
                  <a:lumMod val="50000"/>
                  <a:lumOff val="50000"/>
                </a:schemeClr>
              </a:buClr>
              <a:buSzPct val="65000"/>
              <a:buFont typeface="Arial" panose="020b0604020202020204" pitchFamily="34" charset="0"/>
              <a:buChar char="▼"/>
              <a:defRPr lang="en-US" sz="1400" b="1" kern="1200" smtClean="0">
                <a:solidFill>
                  <a:schemeClr val="tx1">
                    <a:lumMod val="50000"/>
                    <a:lumOff val="50000"/>
                  </a:schemeClr>
                </a:solidFill>
                <a:latin typeface="+mn-lt"/>
                <a:ea typeface="+mn-ea"/>
                <a:cs typeface="+mn-cs"/>
              </a:defRPr>
            </a:lvl3pPr>
            <a:lvl4pPr marL="1600200" indent="-228600">
              <a:buClr>
                <a:schemeClr val="tx1">
                  <a:lumMod val="50000"/>
                  <a:lumOff val="50000"/>
                </a:schemeClr>
              </a:buClr>
              <a:buSzPct val="65000"/>
              <a:buFont typeface="Arial" panose="020b0604020202020204" pitchFamily="34" charset="0"/>
              <a:buChar char="▼"/>
              <a:defRPr lang="en-US" sz="1200" b="1" kern="1200" smtClean="0">
                <a:solidFill>
                  <a:schemeClr val="tx1">
                    <a:lumMod val="50000"/>
                    <a:lumOff val="50000"/>
                  </a:schemeClr>
                </a:solidFill>
                <a:latin typeface="+mn-lt"/>
                <a:ea typeface="+mn-ea"/>
                <a:cs typeface="+mn-cs"/>
              </a:defRPr>
            </a:lvl4pPr>
            <a:lvl5pPr marL="2057400" indent="-228600">
              <a:buClr>
                <a:schemeClr val="tx1">
                  <a:lumMod val="50000"/>
                  <a:lumOff val="50000"/>
                </a:schemeClr>
              </a:buClr>
              <a:buFont typeface="Arial" panose="020b0604020202020204" pitchFamily="34" charset="0"/>
              <a:buChar char="▼"/>
              <a:defRPr lang="en-US" sz="1200" b="1" kern="1200">
                <a:solidFill>
                  <a:schemeClr val="tx1">
                    <a:lumMod val="50000"/>
                    <a:lumOff val="50000"/>
                  </a:schemeClr>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5C9521-077F-40A1-B27B-ED7B883B1609}" type="slidenum">
              <a:rPr lang="en-US"/>
              <a:t>‹#›</a:t>
            </a:fld>
          </a:p>
        </p:txBody>
      </p:sp>
    </p:spTree>
    <p:extLst>
      <p:ext uri="{BB962C8B-B14F-4D97-AF65-F5344CB8AC3E}">
        <p14:creationId xmlns:p14="http://schemas.microsoft.com/office/powerpoint/2010/main" val="320746973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66486A-A46B-4559-BAE4-DF3EDA6F348A}" type="slidenum">
              <a:rPr lang="en-US"/>
              <a:t>‹#›</a:t>
            </a:fld>
          </a:p>
        </p:txBody>
      </p:sp>
    </p:spTree>
    <p:extLst>
      <p:ext uri="{BB962C8B-B14F-4D97-AF65-F5344CB8AC3E}">
        <p14:creationId xmlns:p14="http://schemas.microsoft.com/office/powerpoint/2010/main" val="320627372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53A453-1107-49C7-902D-66F1C6AB39ED}" type="slidenum">
              <a:rPr lang="en-US"/>
              <a:t>‹#›</a:t>
            </a:fld>
          </a:p>
        </p:txBody>
      </p:sp>
    </p:spTree>
    <p:extLst>
      <p:ext uri="{BB962C8B-B14F-4D97-AF65-F5344CB8AC3E}">
        <p14:creationId xmlns:p14="http://schemas.microsoft.com/office/powerpoint/2010/main" val="159906261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56A9B3-7F9B-46E2-A41A-E288EBF38C8A}" type="slidenum">
              <a:rPr lang="en-US"/>
              <a:t>‹#›</a:t>
            </a:fld>
          </a:p>
        </p:txBody>
      </p:sp>
    </p:spTree>
    <p:extLst>
      <p:ext uri="{BB962C8B-B14F-4D97-AF65-F5344CB8AC3E}">
        <p14:creationId xmlns:p14="http://schemas.microsoft.com/office/powerpoint/2010/main" val="65579518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837E28-8B43-4CD6-BC51-7061F3C33328}" type="slidenum">
              <a:rPr lang="en-US"/>
              <a:t>‹#›</a:t>
            </a:fld>
          </a:p>
        </p:txBody>
      </p:sp>
    </p:spTree>
    <p:extLst>
      <p:ext uri="{BB962C8B-B14F-4D97-AF65-F5344CB8AC3E}">
        <p14:creationId xmlns:p14="http://schemas.microsoft.com/office/powerpoint/2010/main" val="231655340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6B5BF4-48FA-48E0-9A77-2729575D32F6}" type="slidenum">
              <a:rPr lang="en-US"/>
              <a:t>‹#›</a:t>
            </a:fld>
          </a:p>
        </p:txBody>
      </p:sp>
    </p:spTree>
    <p:extLst>
      <p:ext uri="{BB962C8B-B14F-4D97-AF65-F5344CB8AC3E}">
        <p14:creationId xmlns:p14="http://schemas.microsoft.com/office/powerpoint/2010/main" val="212860802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C734D-5998-4EBE-B05E-33535D3613D0}" type="slidenum">
              <a:rPr lang="en-US"/>
              <a:t>‹#›</a:t>
            </a:fld>
          </a:p>
        </p:txBody>
      </p:sp>
    </p:spTree>
    <p:extLst>
      <p:ext uri="{BB962C8B-B14F-4D97-AF65-F5344CB8AC3E}">
        <p14:creationId xmlns:p14="http://schemas.microsoft.com/office/powerpoint/2010/main" val="205028364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39ACEA-5D75-432A-A1E5-112AFF607C3F}" type="slidenum">
              <a:rPr lang="en-US"/>
              <a:t>‹#›</a:t>
            </a:fld>
          </a:p>
        </p:txBody>
      </p:sp>
    </p:spTree>
    <p:extLst>
      <p:ext uri="{BB962C8B-B14F-4D97-AF65-F5344CB8AC3E}">
        <p14:creationId xmlns:p14="http://schemas.microsoft.com/office/powerpoint/2010/main" val="383340881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9B29860-1F70-44B7-8AC8-0EFB3A199FDC}"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1" fontAlgn="base" hangingPunct="1">
        <a:spcBef>
          <a:spcPct val="0"/>
        </a:spcBef>
        <a:spcAft>
          <a:spcPct val="0"/>
        </a:spcAft>
        <a:defRPr sz="2800" b="1">
          <a:solidFill>
            <a:schemeClr val="tx1">
              <a:lumMod val="50000"/>
              <a:lumOff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Times" pitchFamily="18" charset="0"/>
        </a:defRPr>
      </a:lvl2pPr>
      <a:lvl3pPr algn="l" rtl="0" eaLnBrk="1" fontAlgn="base" hangingPunct="1">
        <a:spcBef>
          <a:spcPct val="0"/>
        </a:spcBef>
        <a:spcAft>
          <a:spcPct val="0"/>
        </a:spcAft>
        <a:defRPr sz="3600">
          <a:solidFill>
            <a:schemeClr val="tx1"/>
          </a:solidFill>
          <a:latin typeface="Times" pitchFamily="18" charset="0"/>
        </a:defRPr>
      </a:lvl3pPr>
      <a:lvl4pPr algn="l" rtl="0" eaLnBrk="1" fontAlgn="base" hangingPunct="1">
        <a:spcBef>
          <a:spcPct val="0"/>
        </a:spcBef>
        <a:spcAft>
          <a:spcPct val="0"/>
        </a:spcAft>
        <a:defRPr sz="3600">
          <a:solidFill>
            <a:schemeClr val="tx1"/>
          </a:solidFill>
          <a:latin typeface="Times" pitchFamily="18" charset="0"/>
        </a:defRPr>
      </a:lvl4pPr>
      <a:lvl5pPr algn="l" rtl="0" eaLnBrk="1" fontAlgn="base" hangingPunct="1">
        <a:spcBef>
          <a:spcPct val="0"/>
        </a:spcBef>
        <a:spcAft>
          <a:spcPct val="0"/>
        </a:spcAft>
        <a:defRPr sz="3600">
          <a:solidFill>
            <a:schemeClr val="tx1"/>
          </a:solidFill>
          <a:latin typeface="Times" pitchFamily="18" charset="0"/>
        </a:defRPr>
      </a:lvl5pPr>
      <a:lvl6pPr marL="457200" algn="l" rtl="0" eaLnBrk="1" fontAlgn="base" hangingPunct="1">
        <a:spcBef>
          <a:spcPct val="0"/>
        </a:spcBef>
        <a:spcAft>
          <a:spcPct val="0"/>
        </a:spcAft>
        <a:defRPr sz="3600">
          <a:solidFill>
            <a:schemeClr val="tx1"/>
          </a:solidFill>
          <a:latin typeface="Times" pitchFamily="18" charset="0"/>
        </a:defRPr>
      </a:lvl6pPr>
      <a:lvl7pPr marL="914400" algn="l" rtl="0" eaLnBrk="1" fontAlgn="base" hangingPunct="1">
        <a:spcBef>
          <a:spcPct val="0"/>
        </a:spcBef>
        <a:spcAft>
          <a:spcPct val="0"/>
        </a:spcAft>
        <a:defRPr sz="3600">
          <a:solidFill>
            <a:schemeClr val="tx1"/>
          </a:solidFill>
          <a:latin typeface="Times" pitchFamily="18" charset="0"/>
        </a:defRPr>
      </a:lvl7pPr>
      <a:lvl8pPr marL="1371600" algn="l" rtl="0" eaLnBrk="1" fontAlgn="base" hangingPunct="1">
        <a:spcBef>
          <a:spcPct val="0"/>
        </a:spcBef>
        <a:spcAft>
          <a:spcPct val="0"/>
        </a:spcAft>
        <a:defRPr sz="3600">
          <a:solidFill>
            <a:schemeClr val="tx1"/>
          </a:solidFill>
          <a:latin typeface="Times" pitchFamily="18" charset="0"/>
        </a:defRPr>
      </a:lvl8pPr>
      <a:lvl9pPr marL="1828800" algn="l" rtl="0" eaLnBrk="1" fontAlgn="base" hangingPunct="1">
        <a:spcBef>
          <a:spcPct val="0"/>
        </a:spcBef>
        <a:spcAft>
          <a:spcPct val="0"/>
        </a:spcAft>
        <a:defRPr sz="3600">
          <a:solidFill>
            <a:schemeClr val="tx1"/>
          </a:solidFill>
          <a:latin typeface="Times" pitchFamily="18" charset="0"/>
        </a:defRPr>
      </a:lvl9pPr>
    </p:titleStyle>
    <p:body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png" /><Relationship Id="rId3" Type="http://schemas.openxmlformats.org/officeDocument/2006/relationships/image" Target="../media/image7.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66800" y="295272"/>
            <a:ext cx="6858000" cy="2169825"/>
          </a:xfrm>
          <a:prstGeom prst="rect">
            <a:avLst/>
          </a:prstGeom>
          <a:noFill/>
        </p:spPr>
        <p:txBody>
          <a:bodyPr wrap="square" lIns="91440" tIns="45720" rIns="91440" bIns="45720">
            <a:spAutoFit/>
          </a:bodyPr>
          <a:lstStyle/>
          <a:p>
            <a:pPr algn="ctr">
              <a:lnSpc>
                <a:spcPct val="150000"/>
              </a:lnSpc>
            </a:pPr>
            <a:r>
              <a:rPr lang="en-US" sz="3600" b="1" smtClean="0">
                <a:solidFill>
                  <a:srgbClr val="90001A"/>
                </a:solidFill>
                <a:latin typeface="Calibri" panose="020f0502020204030204" pitchFamily="34" charset="0"/>
              </a:rPr>
              <a:t>Faith-Based Non-Profits and</a:t>
            </a:r>
          </a:p>
          <a:p>
            <a:pPr algn="ctr">
              <a:lnSpc>
                <a:spcPct val="150000"/>
              </a:lnSpc>
            </a:pPr>
            <a:r>
              <a:rPr lang="en-US" sz="3600" b="1" smtClean="0">
                <a:solidFill>
                  <a:srgbClr val="90001A"/>
                </a:solidFill>
                <a:latin typeface="Calibri" panose="020f0502020204030204" pitchFamily="34" charset="0"/>
              </a:rPr>
              <a:t>Employment Law Exemptions </a:t>
            </a:r>
          </a:p>
          <a:p>
            <a:pPr algn="ctr">
              <a:lnSpc>
                <a:spcPct val="150000"/>
              </a:lnSpc>
            </a:pPr>
            <a:endParaRPr lang="en-US" sz="1800" b="1" smtClean="0">
              <a:solidFill>
                <a:srgbClr val="90001A"/>
              </a:solidFill>
              <a:latin typeface="Arial Black" panose="020b0a04020102020204" pitchFamily="34" charset="0"/>
            </a:endParaRPr>
          </a:p>
        </p:txBody>
      </p:sp>
      <p:sp>
        <p:nvSpPr>
          <p:cNvPr id="6" name="Subtitle 2"/>
          <p:cNvSpPr txBox="1"/>
          <p:nvPr/>
        </p:nvSpPr>
        <p:spPr>
          <a:xfrm>
            <a:off x="2590800" y="39624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1454966797"/>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381000" y="427038"/>
            <a:ext cx="8382000" cy="868362"/>
          </a:xfrm>
        </p:spPr>
        <p:txBody>
          <a:bodyPr/>
          <a:lstStyle/>
          <a:p>
            <a:pPr eaLnBrk="1" hangingPunct="1"/>
            <a:r>
              <a:rPr lang="en-US" altLang="en-US" sz="3600" b="1" smtClean="0">
                <a:latin typeface="Calibri" panose="020f0502020204030204" pitchFamily="34" charset="0"/>
              </a:rPr>
              <a:t>BFOQ and Religious Exemption Problems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76200" y="1524000"/>
            <a:ext cx="8915400" cy="3048000"/>
          </a:xfrm>
        </p:spPr>
        <p:txBody>
          <a:bodyPr/>
          <a:lstStyle/>
          <a:p>
            <a:pPr lvl="1" eaLnBrk="1" hangingPunct="1"/>
            <a:r>
              <a:rPr lang="en-US" altLang="en-US" sz="2400" smtClean="0">
                <a:latin typeface="Calibri" panose="020f0502020204030204" pitchFamily="34" charset="0"/>
                <a:cs typeface="Times New Roman" pitchFamily="18" charset="0"/>
              </a:rPr>
              <a:t>BFOQs </a:t>
            </a:r>
            <a:r>
              <a:rPr lang="en-US" altLang="en-US" sz="2400" smtClean="0">
                <a:solidFill>
                  <a:srgbClr val="A7001F"/>
                </a:solidFill>
                <a:latin typeface="Calibri" panose="020f0502020204030204" pitchFamily="34" charset="0"/>
                <a:cs typeface="Times New Roman" pitchFamily="18" charset="0"/>
              </a:rPr>
              <a:t>rarely apply across all jobs </a:t>
            </a:r>
            <a:r>
              <a:rPr lang="en-US" altLang="en-US" sz="2400" smtClean="0">
                <a:latin typeface="Calibri" panose="020f0502020204030204" pitchFamily="34" charset="0"/>
                <a:cs typeface="Times New Roman" pitchFamily="18" charset="0"/>
              </a:rPr>
              <a:t>throughout an organization</a:t>
            </a:r>
          </a:p>
          <a:p>
            <a:pPr lvl="1" eaLnBrk="1" hangingPunct="1"/>
            <a:r>
              <a:rPr lang="en-US" altLang="en-US" sz="2400" smtClean="0">
                <a:latin typeface="Calibri" panose="020f0502020204030204" pitchFamily="34" charset="0"/>
                <a:cs typeface="Times New Roman" pitchFamily="18" charset="0"/>
              </a:rPr>
              <a:t>Some jobs </a:t>
            </a:r>
            <a:r>
              <a:rPr lang="en-US" altLang="en-US" sz="2400" smtClean="0">
                <a:solidFill>
                  <a:srgbClr val="A7001F"/>
                </a:solidFill>
                <a:latin typeface="Calibri" panose="020f0502020204030204" pitchFamily="34" charset="0"/>
                <a:cs typeface="Times New Roman" pitchFamily="18" charset="0"/>
              </a:rPr>
              <a:t>inherently have different essential functions </a:t>
            </a:r>
            <a:r>
              <a:rPr lang="en-US" altLang="en-US" sz="2400" smtClean="0">
                <a:latin typeface="Calibri" panose="020f0502020204030204" pitchFamily="34" charset="0"/>
                <a:cs typeface="Times New Roman" pitchFamily="18" charset="0"/>
              </a:rPr>
              <a:t>that don’t require the same sex, religion, national origin, etc.</a:t>
            </a:r>
          </a:p>
          <a:p>
            <a:pPr lvl="1" eaLnBrk="1" hangingPunct="1"/>
            <a:r>
              <a:rPr lang="en-US" altLang="en-US" sz="2400" smtClean="0">
                <a:solidFill>
                  <a:srgbClr val="A7001F"/>
                </a:solidFill>
                <a:latin typeface="Calibri" panose="020f0502020204030204" pitchFamily="34" charset="0"/>
                <a:cs typeface="Times New Roman" pitchFamily="18" charset="0"/>
              </a:rPr>
              <a:t>How we define the essential functions </a:t>
            </a:r>
            <a:r>
              <a:rPr lang="en-US" altLang="en-US" sz="2400" smtClean="0">
                <a:latin typeface="Calibri" panose="020f0502020204030204" pitchFamily="34" charset="0"/>
                <a:cs typeface="Times New Roman" pitchFamily="18" charset="0"/>
              </a:rPr>
              <a:t>of the job and </a:t>
            </a:r>
            <a:r>
              <a:rPr lang="en-US" altLang="en-US" sz="2400" smtClean="0">
                <a:solidFill>
                  <a:srgbClr val="A7001F"/>
                </a:solidFill>
                <a:latin typeface="Calibri" panose="020f0502020204030204" pitchFamily="34" charset="0"/>
                <a:cs typeface="Times New Roman" pitchFamily="18" charset="0"/>
              </a:rPr>
              <a:t>how those essential functions are necessary to the </a:t>
            </a:r>
            <a:r>
              <a:rPr lang="en-US" altLang="en-US" sz="2400" u="sng" smtClean="0">
                <a:solidFill>
                  <a:srgbClr val="A7001F"/>
                </a:solidFill>
                <a:latin typeface="Calibri" panose="020f0502020204030204" pitchFamily="34" charset="0"/>
                <a:cs typeface="Times New Roman" pitchFamily="18" charset="0"/>
              </a:rPr>
              <a:t>core mission</a:t>
            </a:r>
            <a:r>
              <a:rPr lang="en-US" altLang="en-US" sz="2400" smtClean="0">
                <a:solidFill>
                  <a:srgbClr val="A7001F"/>
                </a:solidFill>
                <a:latin typeface="Calibri" panose="020f0502020204030204" pitchFamily="34" charset="0"/>
                <a:cs typeface="Times New Roman" pitchFamily="18" charset="0"/>
              </a:rPr>
              <a:t> </a:t>
            </a:r>
            <a:r>
              <a:rPr lang="en-US" altLang="en-US" sz="2400" smtClean="0">
                <a:latin typeface="Calibri" panose="020f0502020204030204" pitchFamily="34" charset="0"/>
                <a:cs typeface="Times New Roman" pitchFamily="18" charset="0"/>
              </a:rPr>
              <a:t>of the organization will determine whether we can assert the BFOQ</a:t>
            </a:r>
          </a:p>
        </p:txBody>
      </p:sp>
    </p:spTree>
    <p:extLst>
      <p:ext uri="{BB962C8B-B14F-4D97-AF65-F5344CB8AC3E}">
        <p14:creationId xmlns:p14="http://schemas.microsoft.com/office/powerpoint/2010/main" val="3481693566"/>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427038"/>
            <a:ext cx="8763000" cy="868362"/>
          </a:xfrm>
        </p:spPr>
        <p:txBody>
          <a:bodyPr/>
          <a:lstStyle/>
          <a:p>
            <a:pPr eaLnBrk="1" hangingPunct="1"/>
            <a:r>
              <a:rPr lang="en-US" altLang="en-US" sz="3600" b="1" smtClean="0">
                <a:latin typeface="Calibri" panose="020f0502020204030204" pitchFamily="34" charset="0"/>
              </a:rPr>
              <a:t>FLSA Exemptions for Faith Based Employers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219200"/>
            <a:ext cx="8763000" cy="4876800"/>
          </a:xfrm>
        </p:spPr>
        <p:txBody>
          <a:bodyPr/>
          <a:lstStyle/>
          <a:p>
            <a:pPr lvl="1" eaLnBrk="1" hangingPunct="1"/>
            <a:r>
              <a:rPr lang="en-US" altLang="en-US" sz="2800" smtClean="0">
                <a:solidFill>
                  <a:srgbClr val="A7001F"/>
                </a:solidFill>
                <a:latin typeface="Calibri" panose="020f0502020204030204" pitchFamily="34" charset="0"/>
                <a:cs typeface="Times New Roman" pitchFamily="18" charset="0"/>
              </a:rPr>
              <a:t>FLSA Coverage – Two Tiered:</a:t>
            </a:r>
          </a:p>
          <a:p>
            <a:pPr lvl="2"/>
            <a:r>
              <a:rPr lang="en-US" altLang="en-US" sz="2400" u="sng" smtClean="0">
                <a:solidFill>
                  <a:srgbClr val="90001A"/>
                </a:solidFill>
                <a:latin typeface="Calibri" panose="020f0502020204030204" pitchFamily="34" charset="0"/>
                <a:cs typeface="Times New Roman" pitchFamily="18" charset="0"/>
              </a:rPr>
              <a:t>Part One:  Enterprise </a:t>
            </a:r>
            <a:r>
              <a:rPr lang="en-US" altLang="en-US" sz="2400" u="sng" smtClean="0">
                <a:solidFill>
                  <a:srgbClr val="90001A"/>
                </a:solidFill>
                <a:latin typeface="Calibri" panose="020f0502020204030204" pitchFamily="34" charset="0"/>
                <a:cs typeface="Calibri" panose="020f0502020204030204" pitchFamily="34" charset="0"/>
              </a:rPr>
              <a:t>Coverage</a:t>
            </a:r>
            <a:r>
              <a:rPr lang="en-US" altLang="en-US" sz="2400" smtClean="0">
                <a:solidFill>
                  <a:srgbClr val="90001A"/>
                </a:solidFill>
                <a:latin typeface="Calibri" panose="020f0502020204030204" pitchFamily="34" charset="0"/>
                <a:cs typeface="Calibri" panose="020f0502020204030204" pitchFamily="34" charset="0"/>
              </a:rPr>
              <a:t>:  </a:t>
            </a:r>
            <a:r>
              <a:rPr lang="en-US" sz="2400">
                <a:latin typeface="Calibri" panose="020f0502020204030204" pitchFamily="34" charset="0"/>
                <a:cs typeface="Calibri" panose="020f0502020204030204" pitchFamily="34" charset="0"/>
              </a:rPr>
              <a:t>“As a general matter, non-profit organizations are </a:t>
            </a:r>
            <a:r>
              <a:rPr lang="en-US" sz="2400" u="sng">
                <a:solidFill>
                  <a:srgbClr val="90001A"/>
                </a:solidFill>
                <a:latin typeface="Calibri" panose="020f0502020204030204" pitchFamily="34" charset="0"/>
                <a:cs typeface="Calibri" panose="020f0502020204030204" pitchFamily="34" charset="0"/>
              </a:rPr>
              <a:t>not</a:t>
            </a:r>
            <a:r>
              <a:rPr lang="en-US" sz="2400">
                <a:solidFill>
                  <a:srgbClr val="90001A"/>
                </a:solidFill>
                <a:latin typeface="Calibri" panose="020f0502020204030204" pitchFamily="34" charset="0"/>
                <a:cs typeface="Calibri" panose="020f0502020204030204" pitchFamily="34" charset="0"/>
              </a:rPr>
              <a:t> covered enterprises </a:t>
            </a:r>
            <a:r>
              <a:rPr lang="en-US" sz="2400">
                <a:latin typeface="Calibri" panose="020f0502020204030204" pitchFamily="34" charset="0"/>
                <a:cs typeface="Calibri" panose="020f0502020204030204" pitchFamily="34" charset="0"/>
              </a:rPr>
              <a:t>under the FLSA unless they engage in ordinary commercial activities that result in sales made or business done that meet the $500,000 threshold</a:t>
            </a:r>
            <a:r>
              <a:rPr lang="en-US" sz="2400" smtClean="0">
                <a:latin typeface="Calibri" panose="020f0502020204030204" pitchFamily="34" charset="0"/>
                <a:cs typeface="Calibri" panose="020f0502020204030204" pitchFamily="34" charset="0"/>
              </a:rPr>
              <a:t>.”</a:t>
            </a:r>
          </a:p>
          <a:p>
            <a:pPr lvl="3"/>
            <a:r>
              <a:rPr lang="en-US" altLang="en-US" sz="2000" smtClean="0">
                <a:latin typeface="Calibri" panose="020f0502020204030204" pitchFamily="34" charset="0"/>
                <a:cs typeface="Calibri" panose="020f0502020204030204" pitchFamily="34" charset="0"/>
              </a:rPr>
              <a:t>Looks at </a:t>
            </a:r>
            <a:r>
              <a:rPr lang="en-US" altLang="en-US" sz="2000" smtClean="0">
                <a:solidFill>
                  <a:srgbClr val="A7001F"/>
                </a:solidFill>
                <a:latin typeface="Calibri" panose="020f0502020204030204" pitchFamily="34" charset="0"/>
                <a:cs typeface="Calibri" panose="020f0502020204030204" pitchFamily="34" charset="0"/>
              </a:rPr>
              <a:t>gross receipts of sales/business done</a:t>
            </a:r>
            <a:r>
              <a:rPr lang="en-US" altLang="en-US" sz="2000" smtClean="0">
                <a:latin typeface="Calibri" panose="020f0502020204030204" pitchFamily="34" charset="0"/>
                <a:cs typeface="Calibri" panose="020f0502020204030204" pitchFamily="34" charset="0"/>
              </a:rPr>
              <a:t>, and other </a:t>
            </a:r>
            <a:r>
              <a:rPr lang="en-US" altLang="en-US" sz="2000" smtClean="0">
                <a:solidFill>
                  <a:srgbClr val="A7001F"/>
                </a:solidFill>
                <a:latin typeface="Calibri" panose="020f0502020204030204" pitchFamily="34" charset="0"/>
                <a:cs typeface="Calibri" panose="020f0502020204030204" pitchFamily="34" charset="0"/>
              </a:rPr>
              <a:t>“revenue producing activities”</a:t>
            </a:r>
          </a:p>
          <a:p>
            <a:pPr lvl="3"/>
            <a:r>
              <a:rPr lang="en-US" altLang="en-US" sz="2000" smtClean="0">
                <a:latin typeface="Calibri" panose="020f0502020204030204" pitchFamily="34" charset="0"/>
                <a:cs typeface="Calibri" panose="020f0502020204030204" pitchFamily="34" charset="0"/>
              </a:rPr>
              <a:t>Activities that are </a:t>
            </a:r>
            <a:r>
              <a:rPr lang="en-US" altLang="en-US" sz="2000" smtClean="0">
                <a:solidFill>
                  <a:srgbClr val="A7001F"/>
                </a:solidFill>
                <a:latin typeface="Calibri" panose="020f0502020204030204" pitchFamily="34" charset="0"/>
                <a:cs typeface="Calibri" panose="020f0502020204030204" pitchFamily="34" charset="0"/>
              </a:rPr>
              <a:t>“charitable in nature”</a:t>
            </a:r>
            <a:r>
              <a:rPr lang="en-US" altLang="en-US" sz="2000" smtClean="0">
                <a:latin typeface="Calibri" panose="020f0502020204030204" pitchFamily="34" charset="0"/>
                <a:cs typeface="Calibri" panose="020f0502020204030204" pitchFamily="34" charset="0"/>
              </a:rPr>
              <a:t> are not </a:t>
            </a:r>
            <a:r>
              <a:rPr lang="en-US" altLang="en-US" sz="2000" smtClean="0">
                <a:solidFill>
                  <a:srgbClr val="A7001F"/>
                </a:solidFill>
                <a:latin typeface="Calibri" panose="020f0502020204030204" pitchFamily="34" charset="0"/>
                <a:cs typeface="Calibri" panose="020f0502020204030204" pitchFamily="34" charset="0"/>
              </a:rPr>
              <a:t>“considered ordinary commercial activities”</a:t>
            </a:r>
            <a:r>
              <a:rPr lang="en-US" altLang="en-US" sz="2000" smtClean="0">
                <a:latin typeface="Calibri" panose="020f0502020204030204" pitchFamily="34" charset="0"/>
                <a:cs typeface="Calibri" panose="020f0502020204030204" pitchFamily="34" charset="0"/>
              </a:rPr>
              <a:t> and </a:t>
            </a:r>
            <a:r>
              <a:rPr lang="en-US" altLang="en-US" sz="2000" smtClean="0">
                <a:solidFill>
                  <a:srgbClr val="A7001F"/>
                </a:solidFill>
                <a:latin typeface="Calibri" panose="020f0502020204030204" pitchFamily="34" charset="0"/>
                <a:cs typeface="Calibri" panose="020f0502020204030204" pitchFamily="34" charset="0"/>
              </a:rPr>
              <a:t>“do not establish enterprise coverage”</a:t>
            </a:r>
          </a:p>
        </p:txBody>
      </p:sp>
    </p:spTree>
    <p:extLst>
      <p:ext uri="{BB962C8B-B14F-4D97-AF65-F5344CB8AC3E}">
        <p14:creationId xmlns:p14="http://schemas.microsoft.com/office/powerpoint/2010/main" val="2756879694"/>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427038"/>
            <a:ext cx="8763000" cy="868362"/>
          </a:xfrm>
        </p:spPr>
        <p:txBody>
          <a:bodyPr/>
          <a:lstStyle/>
          <a:p>
            <a:pPr eaLnBrk="1" hangingPunct="1"/>
            <a:r>
              <a:rPr lang="en-US" altLang="en-US" sz="3600" b="1" smtClean="0">
                <a:latin typeface="Calibri" panose="020f0502020204030204" pitchFamily="34" charset="0"/>
              </a:rPr>
              <a:t>FLSA Exemptions for Faith Based Employers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76200" y="981074"/>
            <a:ext cx="8915400" cy="5648326"/>
          </a:xfrm>
        </p:spPr>
        <p:txBody>
          <a:bodyPr/>
          <a:lstStyle/>
          <a:p>
            <a:pPr lvl="1" eaLnBrk="1" hangingPunct="1"/>
            <a:r>
              <a:rPr lang="en-US" altLang="en-US" sz="2800" smtClean="0">
                <a:solidFill>
                  <a:srgbClr val="A7001F"/>
                </a:solidFill>
                <a:latin typeface="Calibri" panose="020f0502020204030204" pitchFamily="34" charset="0"/>
                <a:cs typeface="Times New Roman" pitchFamily="18" charset="0"/>
              </a:rPr>
              <a:t>FLSA Coverage – Two Tiered:</a:t>
            </a:r>
          </a:p>
          <a:p>
            <a:pPr lvl="2"/>
            <a:r>
              <a:rPr lang="en-US" altLang="en-US" sz="2400" u="sng" smtClean="0">
                <a:solidFill>
                  <a:srgbClr val="90001A"/>
                </a:solidFill>
                <a:latin typeface="Calibri" panose="020f0502020204030204" pitchFamily="34" charset="0"/>
                <a:cs typeface="Times New Roman" pitchFamily="18" charset="0"/>
              </a:rPr>
              <a:t>Part Two:  I</a:t>
            </a:r>
            <a:r>
              <a:rPr lang="en-US" altLang="en-US" sz="2400" u="sng" smtClean="0">
                <a:solidFill>
                  <a:srgbClr val="A7001F"/>
                </a:solidFill>
                <a:latin typeface="Calibri" panose="020f0502020204030204" pitchFamily="34" charset="0"/>
                <a:cs typeface="Times New Roman" pitchFamily="18" charset="0"/>
              </a:rPr>
              <a:t>ndividual Coverage</a:t>
            </a:r>
            <a:r>
              <a:rPr lang="en-US" altLang="en-US" sz="2400" smtClean="0">
                <a:solidFill>
                  <a:srgbClr val="A7001F"/>
                </a:solidFill>
                <a:latin typeface="Calibri" panose="020f0502020204030204" pitchFamily="34" charset="0"/>
                <a:cs typeface="Times New Roman" pitchFamily="18" charset="0"/>
              </a:rPr>
              <a:t>:  </a:t>
            </a:r>
            <a:r>
              <a:rPr lang="en-US" altLang="en-US" sz="2400" smtClean="0">
                <a:solidFill>
                  <a:schemeClr val="bg2"/>
                </a:solidFill>
                <a:latin typeface="Calibri" panose="020f0502020204030204" pitchFamily="34" charset="0"/>
                <a:cs typeface="Times New Roman" pitchFamily="18" charset="0"/>
              </a:rPr>
              <a:t>Even where an organization is not a covered “enterprise” under FLSA, it may still be obligated to comply with the FLSA for any </a:t>
            </a:r>
            <a:r>
              <a:rPr lang="en-US" altLang="en-US" sz="2400" smtClean="0">
                <a:solidFill>
                  <a:srgbClr val="90001A"/>
                </a:solidFill>
                <a:latin typeface="Calibri" panose="020f0502020204030204" pitchFamily="34" charset="0"/>
                <a:cs typeface="Times New Roman" pitchFamily="18" charset="0"/>
              </a:rPr>
              <a:t>employee who is engaged in “interstate commerce”</a:t>
            </a:r>
            <a:endParaRPr lang="en-US" altLang="en-US" sz="2400">
              <a:solidFill>
                <a:srgbClr val="90001A"/>
              </a:solidFill>
              <a:latin typeface="Calibri" panose="020f0502020204030204" pitchFamily="34" charset="0"/>
              <a:cs typeface="Times New Roman" pitchFamily="18" charset="0"/>
            </a:endParaRPr>
          </a:p>
          <a:p>
            <a:pPr lvl="3"/>
            <a:r>
              <a:rPr lang="en-US" altLang="en-US" sz="2200" smtClean="0">
                <a:solidFill>
                  <a:schemeClr val="bg2"/>
                </a:solidFill>
                <a:latin typeface="Calibri" panose="020f0502020204030204" pitchFamily="34" charset="0"/>
                <a:cs typeface="Times New Roman" pitchFamily="18" charset="0"/>
              </a:rPr>
              <a:t>Ownership of </a:t>
            </a:r>
            <a:r>
              <a:rPr lang="en-US" altLang="en-US" sz="2200" smtClean="0">
                <a:solidFill>
                  <a:srgbClr val="90001A"/>
                </a:solidFill>
                <a:latin typeface="Calibri" panose="020f0502020204030204" pitchFamily="34" charset="0"/>
                <a:cs typeface="Times New Roman" pitchFamily="18" charset="0"/>
              </a:rPr>
              <a:t>assets/locations must not cross state lines</a:t>
            </a:r>
          </a:p>
          <a:p>
            <a:pPr lvl="3"/>
            <a:r>
              <a:rPr lang="en-US" altLang="en-US" sz="2200" smtClean="0">
                <a:solidFill>
                  <a:srgbClr val="90001A"/>
                </a:solidFill>
                <a:latin typeface="Calibri" panose="020f0502020204030204" pitchFamily="34" charset="0"/>
                <a:cs typeface="Times New Roman" pitchFamily="18" charset="0"/>
              </a:rPr>
              <a:t>Employee duties/responsibilities </a:t>
            </a:r>
            <a:r>
              <a:rPr lang="en-US" altLang="en-US" sz="2200" smtClean="0">
                <a:solidFill>
                  <a:schemeClr val="bg2"/>
                </a:solidFill>
                <a:latin typeface="Calibri" panose="020f0502020204030204" pitchFamily="34" charset="0"/>
                <a:cs typeface="Times New Roman" pitchFamily="18" charset="0"/>
              </a:rPr>
              <a:t>remain within one state</a:t>
            </a:r>
          </a:p>
          <a:p>
            <a:pPr lvl="3"/>
            <a:r>
              <a:rPr lang="en-US" altLang="en-US" sz="2200" smtClean="0">
                <a:solidFill>
                  <a:schemeClr val="bg2"/>
                </a:solidFill>
                <a:latin typeface="Calibri" panose="020f0502020204030204" pitchFamily="34" charset="0"/>
                <a:cs typeface="Times New Roman" pitchFamily="18" charset="0"/>
              </a:rPr>
              <a:t>Moves </a:t>
            </a:r>
            <a:r>
              <a:rPr lang="en-US" altLang="en-US" sz="2200" smtClean="0">
                <a:solidFill>
                  <a:srgbClr val="90001A"/>
                </a:solidFill>
                <a:latin typeface="Calibri" panose="020f0502020204030204" pitchFamily="34" charset="0"/>
                <a:cs typeface="Times New Roman" pitchFamily="18" charset="0"/>
              </a:rPr>
              <a:t>no goods, persons or things </a:t>
            </a:r>
            <a:r>
              <a:rPr lang="en-US" altLang="en-US" sz="2200" smtClean="0">
                <a:solidFill>
                  <a:schemeClr val="bg2"/>
                </a:solidFill>
                <a:latin typeface="Calibri" panose="020f0502020204030204" pitchFamily="34" charset="0"/>
                <a:cs typeface="Times New Roman" pitchFamily="18" charset="0"/>
              </a:rPr>
              <a:t>across state lines</a:t>
            </a:r>
          </a:p>
          <a:p>
            <a:pPr lvl="3"/>
            <a:r>
              <a:rPr lang="en-US" altLang="en-US" sz="2200" smtClean="0">
                <a:solidFill>
                  <a:schemeClr val="bg2"/>
                </a:solidFill>
                <a:latin typeface="Calibri" panose="020f0502020204030204" pitchFamily="34" charset="0"/>
                <a:cs typeface="Times New Roman" pitchFamily="18" charset="0"/>
              </a:rPr>
              <a:t>Do not </a:t>
            </a:r>
            <a:r>
              <a:rPr lang="en-US" altLang="en-US" sz="2200" smtClean="0">
                <a:solidFill>
                  <a:srgbClr val="90001A"/>
                </a:solidFill>
                <a:latin typeface="Calibri" panose="020f0502020204030204" pitchFamily="34" charset="0"/>
                <a:cs typeface="Times New Roman" pitchFamily="18" charset="0"/>
              </a:rPr>
              <a:t>actively solicit donations </a:t>
            </a:r>
            <a:r>
              <a:rPr lang="en-US" altLang="en-US" sz="2200" smtClean="0">
                <a:solidFill>
                  <a:schemeClr val="bg2"/>
                </a:solidFill>
                <a:latin typeface="Calibri" panose="020f0502020204030204" pitchFamily="34" charset="0"/>
                <a:cs typeface="Times New Roman" pitchFamily="18" charset="0"/>
              </a:rPr>
              <a:t>from out of state</a:t>
            </a:r>
          </a:p>
          <a:p>
            <a:pPr lvl="3"/>
            <a:r>
              <a:rPr lang="en-US" altLang="en-US" sz="2200" smtClean="0">
                <a:solidFill>
                  <a:schemeClr val="bg2"/>
                </a:solidFill>
                <a:latin typeface="Calibri" panose="020f0502020204030204" pitchFamily="34" charset="0"/>
                <a:cs typeface="Times New Roman" pitchFamily="18" charset="0"/>
              </a:rPr>
              <a:t>Do not </a:t>
            </a:r>
            <a:r>
              <a:rPr lang="en-US" altLang="en-US" sz="2200" smtClean="0">
                <a:solidFill>
                  <a:srgbClr val="90001A"/>
                </a:solidFill>
                <a:latin typeface="Calibri" panose="020f0502020204030204" pitchFamily="34" charset="0"/>
                <a:cs typeface="Times New Roman" pitchFamily="18" charset="0"/>
              </a:rPr>
              <a:t>travel outside the state for business </a:t>
            </a:r>
            <a:r>
              <a:rPr lang="en-US" altLang="en-US" sz="2200" smtClean="0">
                <a:solidFill>
                  <a:schemeClr val="bg2"/>
                </a:solidFill>
                <a:latin typeface="Calibri" panose="020f0502020204030204" pitchFamily="34" charset="0"/>
                <a:cs typeface="Times New Roman" pitchFamily="18" charset="0"/>
              </a:rPr>
              <a:t>purpose</a:t>
            </a:r>
          </a:p>
          <a:p>
            <a:pPr lvl="3"/>
            <a:r>
              <a:rPr lang="en-US" altLang="en-US" sz="2200" smtClean="0">
                <a:solidFill>
                  <a:schemeClr val="bg2"/>
                </a:solidFill>
                <a:latin typeface="Calibri" panose="020f0502020204030204" pitchFamily="34" charset="0"/>
                <a:cs typeface="Times New Roman" pitchFamily="18" charset="0"/>
              </a:rPr>
              <a:t>Do not </a:t>
            </a:r>
            <a:r>
              <a:rPr lang="en-US" altLang="en-US" sz="2200" smtClean="0">
                <a:solidFill>
                  <a:srgbClr val="90001A"/>
                </a:solidFill>
                <a:latin typeface="Calibri" panose="020f0502020204030204" pitchFamily="34" charset="0"/>
                <a:cs typeface="Times New Roman" pitchFamily="18" charset="0"/>
              </a:rPr>
              <a:t>accept referrals from out of state</a:t>
            </a:r>
          </a:p>
          <a:p>
            <a:pPr lvl="3"/>
            <a:r>
              <a:rPr lang="en-US" altLang="en-US" sz="2200" smtClean="0">
                <a:solidFill>
                  <a:schemeClr val="bg2"/>
                </a:solidFill>
                <a:latin typeface="Calibri" panose="020f0502020204030204" pitchFamily="34" charset="0"/>
                <a:cs typeface="Times New Roman" pitchFamily="18" charset="0"/>
              </a:rPr>
              <a:t>DOL will not assert individual coverage of </a:t>
            </a:r>
            <a:r>
              <a:rPr lang="en-US" altLang="en-US" sz="2200" smtClean="0">
                <a:solidFill>
                  <a:srgbClr val="90001A"/>
                </a:solidFill>
                <a:latin typeface="Calibri" panose="020f0502020204030204" pitchFamily="34" charset="0"/>
                <a:cs typeface="Times New Roman" pitchFamily="18" charset="0"/>
              </a:rPr>
              <a:t>“an employee, who on isolated occasions spends an insubstantial amount of time performing [out of state] work”</a:t>
            </a:r>
          </a:p>
        </p:txBody>
      </p:sp>
    </p:spTree>
    <p:extLst>
      <p:ext uri="{BB962C8B-B14F-4D97-AF65-F5344CB8AC3E}">
        <p14:creationId xmlns:p14="http://schemas.microsoft.com/office/powerpoint/2010/main" val="274505820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427038"/>
            <a:ext cx="8763000" cy="868362"/>
          </a:xfrm>
        </p:spPr>
        <p:txBody>
          <a:bodyPr/>
          <a:lstStyle/>
          <a:p>
            <a:pPr eaLnBrk="1" hangingPunct="1"/>
            <a:r>
              <a:rPr lang="en-US" altLang="en-US" sz="3600" b="1" smtClean="0">
                <a:latin typeface="Calibri" panose="020f0502020204030204" pitchFamily="34" charset="0"/>
              </a:rPr>
              <a:t>FLSA Exemptions for Faith Based Employers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310054"/>
            <a:ext cx="8839200" cy="5648326"/>
          </a:xfrm>
        </p:spPr>
        <p:txBody>
          <a:bodyPr/>
          <a:lstStyle/>
          <a:p>
            <a:pPr lvl="1" eaLnBrk="1" hangingPunct="1"/>
            <a:r>
              <a:rPr lang="en-US" altLang="en-US" sz="2800" u="sng" smtClean="0">
                <a:solidFill>
                  <a:srgbClr val="90001A"/>
                </a:solidFill>
                <a:latin typeface="Calibri" panose="020f0502020204030204" pitchFamily="34" charset="0"/>
                <a:cs typeface="Times New Roman" pitchFamily="18" charset="0"/>
              </a:rPr>
              <a:t>FLSA Ministerial Exemption</a:t>
            </a:r>
            <a:r>
              <a:rPr lang="en-US" altLang="en-US" sz="2800" smtClean="0">
                <a:solidFill>
                  <a:srgbClr val="90001A"/>
                </a:solidFill>
                <a:latin typeface="Calibri" panose="020f0502020204030204" pitchFamily="34" charset="0"/>
                <a:cs typeface="Times New Roman" pitchFamily="18" charset="0"/>
              </a:rPr>
              <a:t>:  </a:t>
            </a:r>
            <a:r>
              <a:rPr lang="en-US" altLang="en-US" sz="2800" smtClean="0">
                <a:solidFill>
                  <a:schemeClr val="bg2"/>
                </a:solidFill>
                <a:latin typeface="Calibri" panose="020f0502020204030204" pitchFamily="34" charset="0"/>
                <a:cs typeface="Times New Roman" pitchFamily="18" charset="0"/>
              </a:rPr>
              <a:t>DOL’s Wage and Hour Division Field Operations Handbook, Section 10b03(b) embraces the constitutional “</a:t>
            </a:r>
            <a:r>
              <a:rPr lang="en-US" altLang="en-US" sz="2800" smtClean="0">
                <a:solidFill>
                  <a:srgbClr val="90001A"/>
                </a:solidFill>
                <a:latin typeface="Calibri" panose="020f0502020204030204" pitchFamily="34" charset="0"/>
                <a:cs typeface="Times New Roman" pitchFamily="18" charset="0"/>
              </a:rPr>
              <a:t>ministerial exemption</a:t>
            </a:r>
            <a:r>
              <a:rPr lang="en-US" altLang="en-US" sz="2800" smtClean="0">
                <a:solidFill>
                  <a:schemeClr val="bg2"/>
                </a:solidFill>
                <a:latin typeface="Calibri" panose="020f0502020204030204" pitchFamily="34" charset="0"/>
                <a:cs typeface="Times New Roman" pitchFamily="18" charset="0"/>
              </a:rPr>
              <a:t>” when it provides, </a:t>
            </a:r>
            <a:r>
              <a:rPr lang="en-US" altLang="en-US" sz="2800" smtClean="0">
                <a:solidFill>
                  <a:srgbClr val="90001A"/>
                </a:solidFill>
                <a:latin typeface="Calibri" panose="020f0502020204030204" pitchFamily="34" charset="0"/>
                <a:cs typeface="Times New Roman" pitchFamily="18" charset="0"/>
              </a:rPr>
              <a:t>“Persons such as nuns, monks, priests, lay brothers, ministers, deacons, and other members of religious orders who serve pursuant to their religious obligations in the schools, hospitals, and other institutions operated by their church or religious order shall not be considered to be ‘employees’” </a:t>
            </a:r>
            <a:r>
              <a:rPr lang="en-US" altLang="en-US" sz="2800" smtClean="0">
                <a:solidFill>
                  <a:schemeClr val="bg2"/>
                </a:solidFill>
                <a:latin typeface="Calibri" panose="020f0502020204030204" pitchFamily="34" charset="0"/>
                <a:cs typeface="Times New Roman" pitchFamily="18" charset="0"/>
              </a:rPr>
              <a:t>for purposes of FLSA</a:t>
            </a:r>
          </a:p>
          <a:p>
            <a:pPr marL="457200" lvl="1" indent="0" eaLnBrk="1" hangingPunct="1">
              <a:buNone/>
            </a:pPr>
            <a:r>
              <a:rPr lang="en-US" altLang="en-US" sz="2800">
                <a:solidFill>
                  <a:schemeClr val="bg2"/>
                </a:solidFill>
                <a:latin typeface="Calibri" panose="020f0502020204030204" pitchFamily="34" charset="0"/>
                <a:cs typeface="Times New Roman" pitchFamily="18" charset="0"/>
              </a:rPr>
              <a:t>	</a:t>
            </a:r>
            <a:r>
              <a:rPr lang="en-US" altLang="en-US" sz="1400" smtClean="0">
                <a:solidFill>
                  <a:schemeClr val="bg2"/>
                </a:solidFill>
                <a:latin typeface="Calibri" panose="020f0502020204030204" pitchFamily="34" charset="0"/>
                <a:cs typeface="Times New Roman" pitchFamily="18" charset="0"/>
              </a:rPr>
              <a:t>See also Dole v. Shenandoah Baptist Church, 899 F.2d 1389 (4</a:t>
            </a:r>
            <a:r>
              <a:rPr lang="en-US" altLang="en-US" sz="1400" baseline="30000" smtClean="0">
                <a:solidFill>
                  <a:schemeClr val="bg2"/>
                </a:solidFill>
                <a:latin typeface="Calibri" panose="020f0502020204030204" pitchFamily="34" charset="0"/>
                <a:cs typeface="Times New Roman" pitchFamily="18" charset="0"/>
              </a:rPr>
              <a:t>th</a:t>
            </a:r>
            <a:r>
              <a:rPr lang="en-US" altLang="en-US" sz="1400" smtClean="0">
                <a:solidFill>
                  <a:schemeClr val="bg2"/>
                </a:solidFill>
                <a:latin typeface="Calibri" panose="020f0502020204030204" pitchFamily="34" charset="0"/>
                <a:cs typeface="Times New Roman" pitchFamily="18" charset="0"/>
              </a:rPr>
              <a:t> Cir. 1990)</a:t>
            </a:r>
            <a:endParaRPr lang="en-US" altLang="en-US" sz="1400" smtClean="0">
              <a:solidFill>
                <a:srgbClr val="A7001F"/>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529913417"/>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427038"/>
            <a:ext cx="8763000" cy="868362"/>
          </a:xfrm>
        </p:spPr>
        <p:txBody>
          <a:bodyPr/>
          <a:lstStyle/>
          <a:p>
            <a:pPr eaLnBrk="1" hangingPunct="1"/>
            <a:r>
              <a:rPr lang="en-US" altLang="en-US" sz="3600" b="1" smtClean="0">
                <a:latin typeface="Calibri" panose="020f0502020204030204" pitchFamily="34" charset="0"/>
              </a:rPr>
              <a:t>FLSA Exemptions for Faith Based Employers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76200" y="981074"/>
            <a:ext cx="8915400" cy="5648326"/>
          </a:xfrm>
        </p:spPr>
        <p:txBody>
          <a:bodyPr/>
          <a:lstStyle/>
          <a:p>
            <a:pPr lvl="1" eaLnBrk="1" hangingPunct="1"/>
            <a:r>
              <a:rPr lang="en-US" altLang="en-US" sz="2800" u="sng" smtClean="0">
                <a:solidFill>
                  <a:srgbClr val="90001A"/>
                </a:solidFill>
                <a:latin typeface="Calibri" panose="020f0502020204030204" pitchFamily="34" charset="0"/>
                <a:cs typeface="Times New Roman" pitchFamily="18" charset="0"/>
              </a:rPr>
              <a:t>FLSA Houseparent Exemptions</a:t>
            </a:r>
            <a:r>
              <a:rPr lang="en-US" altLang="en-US" sz="2800" smtClean="0">
                <a:solidFill>
                  <a:srgbClr val="90001A"/>
                </a:solidFill>
                <a:latin typeface="Calibri" panose="020f0502020204030204" pitchFamily="34" charset="0"/>
                <a:cs typeface="Times New Roman" pitchFamily="18" charset="0"/>
              </a:rPr>
              <a:t>:</a:t>
            </a:r>
          </a:p>
          <a:p>
            <a:pPr lvl="2"/>
            <a:r>
              <a:rPr lang="en-US" altLang="en-US" sz="1800" smtClean="0">
                <a:solidFill>
                  <a:srgbClr val="90001A"/>
                </a:solidFill>
                <a:latin typeface="Calibri" panose="020f0502020204030204" pitchFamily="34" charset="0"/>
                <a:cs typeface="Times New Roman" pitchFamily="18" charset="0"/>
              </a:rPr>
              <a:t>Usually are “non-exempt” </a:t>
            </a:r>
            <a:r>
              <a:rPr lang="en-US" altLang="en-US" sz="1800" smtClean="0">
                <a:solidFill>
                  <a:schemeClr val="bg2"/>
                </a:solidFill>
                <a:latin typeface="Calibri" panose="020f0502020204030204" pitchFamily="34" charset="0"/>
                <a:cs typeface="Times New Roman" pitchFamily="18" charset="0"/>
              </a:rPr>
              <a:t>and are not eligible for a white collar exemption (Executive, Administrative, Professional)</a:t>
            </a:r>
          </a:p>
          <a:p>
            <a:pPr lvl="2"/>
            <a:r>
              <a:rPr lang="en-US" altLang="en-US" sz="1800" smtClean="0">
                <a:solidFill>
                  <a:srgbClr val="90001A"/>
                </a:solidFill>
                <a:latin typeface="Calibri" panose="020f0502020204030204" pitchFamily="34" charset="0"/>
                <a:cs typeface="Times New Roman" pitchFamily="18" charset="0"/>
              </a:rPr>
              <a:t>Section 213(b)(24) Houseparent Exemption </a:t>
            </a:r>
            <a:r>
              <a:rPr lang="en-US" altLang="en-US" sz="1800" smtClean="0">
                <a:solidFill>
                  <a:schemeClr val="bg2"/>
                </a:solidFill>
                <a:latin typeface="Calibri" panose="020f0502020204030204" pitchFamily="34" charset="0"/>
                <a:cs typeface="Times New Roman" pitchFamily="18" charset="0"/>
              </a:rPr>
              <a:t>is problematic for today’s foster homes because (1) the entity claiming the exemption must be a nonprofit educational institution that is state accredited for education; (2) children must live “on campus” in group homes; (3) children must be “orphans” (defined as: both natural parents are deceased); and houseparents must be married and paid at least $10,000 annually</a:t>
            </a:r>
          </a:p>
          <a:p>
            <a:pPr lvl="2"/>
            <a:r>
              <a:rPr lang="en-US" altLang="en-US" sz="1800" smtClean="0">
                <a:solidFill>
                  <a:srgbClr val="90001A"/>
                </a:solidFill>
                <a:latin typeface="Calibri" panose="020f0502020204030204" pitchFamily="34" charset="0"/>
                <a:cs typeface="Times New Roman" pitchFamily="18" charset="0"/>
              </a:rPr>
              <a:t>Residential Care Facilities: </a:t>
            </a:r>
            <a:r>
              <a:rPr lang="en-US" altLang="en-US" sz="1800" smtClean="0">
                <a:solidFill>
                  <a:schemeClr val="bg2"/>
                </a:solidFill>
                <a:latin typeface="Calibri" panose="020f0502020204030204" pitchFamily="34" charset="0"/>
                <a:cs typeface="Times New Roman" pitchFamily="18" charset="0"/>
              </a:rPr>
              <a:t>Reasonable Agreement is best practice authorized by 29 </a:t>
            </a:r>
            <a:r>
              <a:rPr lang="en-US" altLang="en-US" sz="1800" smtClean="0">
                <a:solidFill>
                  <a:schemeClr val="bg2"/>
                </a:solidFill>
                <a:latin typeface="Calibri" panose="020f0502020204030204" pitchFamily="34" charset="0"/>
                <a:cs typeface="Calibri" panose="020f0502020204030204" pitchFamily="34" charset="0"/>
              </a:rPr>
              <a:t>C.F.R. </a:t>
            </a:r>
            <a:r>
              <a:rPr lang="en-US" sz="1800">
                <a:latin typeface="Calibri" panose="020f0502020204030204" pitchFamily="34" charset="0"/>
                <a:cs typeface="Calibri" panose="020f0502020204030204" pitchFamily="34" charset="0"/>
              </a:rPr>
              <a:t>§ </a:t>
            </a:r>
            <a:r>
              <a:rPr lang="en-US" sz="1800" smtClean="0">
                <a:latin typeface="Calibri" panose="020f0502020204030204" pitchFamily="34" charset="0"/>
                <a:cs typeface="Calibri" panose="020f0502020204030204" pitchFamily="34" charset="0"/>
              </a:rPr>
              <a:t>785.23 and July 27, 2004 Opinion Letter (FLSA2004-7)</a:t>
            </a:r>
          </a:p>
          <a:p>
            <a:pPr lvl="3"/>
            <a:r>
              <a:rPr lang="en-US" altLang="en-US" sz="1400" smtClean="0">
                <a:solidFill>
                  <a:schemeClr val="bg2"/>
                </a:solidFill>
                <a:latin typeface="Calibri" panose="020f0502020204030204" pitchFamily="34" charset="0"/>
                <a:cs typeface="Calibri" panose="020f0502020204030204" pitchFamily="34" charset="0"/>
              </a:rPr>
              <a:t>Agreement must be in writing and signed by employer and houseparents</a:t>
            </a:r>
          </a:p>
          <a:p>
            <a:pPr lvl="3"/>
            <a:r>
              <a:rPr lang="en-US" altLang="en-US" sz="1400" smtClean="0">
                <a:solidFill>
                  <a:schemeClr val="bg2"/>
                </a:solidFill>
                <a:latin typeface="Calibri" panose="020f0502020204030204" pitchFamily="34" charset="0"/>
                <a:cs typeface="Calibri" panose="020f0502020204030204" pitchFamily="34" charset="0"/>
              </a:rPr>
              <a:t>Exclude from compensation sleeping periods of not more than 8 hours, bona fide meal periods, and scheduled free time</a:t>
            </a:r>
          </a:p>
          <a:p>
            <a:pPr lvl="3"/>
            <a:r>
              <a:rPr lang="en-US" altLang="en-US" sz="1400" smtClean="0">
                <a:solidFill>
                  <a:schemeClr val="bg2"/>
                </a:solidFill>
                <a:latin typeface="Calibri" panose="020f0502020204030204" pitchFamily="34" charset="0"/>
                <a:cs typeface="Calibri" panose="020f0502020204030204" pitchFamily="34" charset="0"/>
              </a:rPr>
              <a:t>Employee resides on premises for at least 120 hours or 5 consecutive days or nights</a:t>
            </a:r>
          </a:p>
          <a:p>
            <a:pPr lvl="3"/>
            <a:r>
              <a:rPr lang="en-US" altLang="en-US" sz="1400" smtClean="0">
                <a:solidFill>
                  <a:schemeClr val="bg2"/>
                </a:solidFill>
                <a:latin typeface="Calibri" panose="020f0502020204030204" pitchFamily="34" charset="0"/>
                <a:cs typeface="Calibri" panose="020f0502020204030204" pitchFamily="34" charset="0"/>
              </a:rPr>
              <a:t>Employee has private quarters in a homelike environment</a:t>
            </a:r>
          </a:p>
          <a:p>
            <a:pPr lvl="3"/>
            <a:r>
              <a:rPr lang="en-US" altLang="en-US" sz="1400" smtClean="0">
                <a:solidFill>
                  <a:schemeClr val="bg2"/>
                </a:solidFill>
                <a:latin typeface="Calibri" panose="020f0502020204030204" pitchFamily="34" charset="0"/>
                <a:cs typeface="Calibri" panose="020f0502020204030204" pitchFamily="34" charset="0"/>
              </a:rPr>
              <a:t>Similar rules for relief houseparents who work 1 to 3 nights; relief and regular houseparents do not work together for more than 1 hour per day; private quarters for sleeping; compensated for at least 8 hours in each 24 hour period of relief</a:t>
            </a:r>
          </a:p>
          <a:p>
            <a:pPr marL="914400" lvl="2" indent="0">
              <a:buNone/>
            </a:pPr>
            <a:endParaRPr lang="en-US" altLang="en-US" sz="1800" smtClean="0">
              <a:solidFill>
                <a:srgbClr val="90001A"/>
              </a:solidFill>
              <a:latin typeface="Calibri" panose="020f0502020204030204" pitchFamily="34" charset="0"/>
              <a:cs typeface="Times New Roman" pitchFamily="18" charset="0"/>
            </a:endParaRPr>
          </a:p>
          <a:p>
            <a:pPr lvl="2"/>
            <a:endParaRPr lang="en-US" altLang="en-US" sz="1800" smtClean="0">
              <a:solidFill>
                <a:srgbClr val="A7001F"/>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109412542"/>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solidFill>
                  <a:srgbClr val="90001A"/>
                </a:solidFill>
                <a:latin typeface="Calibri" panose="020f0502020204030204" pitchFamily="34" charset="0"/>
              </a:rPr>
              <a:t>BEST PRACTICES </a:t>
            </a:r>
            <a:br>
              <a:rPr lang="en-US" altLang="en-US" sz="3600" b="1" smtClean="0">
                <a:solidFill>
                  <a:srgbClr val="90001A"/>
                </a:solidFill>
                <a:latin typeface="Calibri" panose="020f0502020204030204" pitchFamily="34" charset="0"/>
              </a:rPr>
            </a:br>
            <a:r>
              <a:rPr lang="en-US" altLang="en-US" sz="3600" b="1" smtClean="0">
                <a:solidFill>
                  <a:srgbClr val="90001A"/>
                </a:solidFill>
                <a:latin typeface="Calibri" panose="020f0502020204030204" pitchFamily="34" charset="0"/>
              </a:rPr>
              <a:t>FOR PRESERVING/ASSERTING YOUR RELIGIOUS EXEMPTIONS</a:t>
            </a:r>
          </a:p>
        </p:txBody>
      </p:sp>
      <p:pic>
        <p:nvPicPr>
          <p:cNvPr id="1026" name="Picture 2" descr="C:\Users\stilem\Pictures\widget_b9eMECayHnGA8edwUKCDl1.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743200" y="25146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795818"/>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38200" y="304800"/>
            <a:ext cx="7467600" cy="868362"/>
          </a:xfrm>
        </p:spPr>
        <p:txBody>
          <a:bodyPr/>
          <a:lstStyle/>
          <a:p>
            <a:pPr eaLnBrk="1" hangingPunct="1"/>
            <a:r>
              <a:rPr lang="en-US" altLang="en-US" sz="3600" b="1" smtClean="0">
                <a:latin typeface="Calibri" panose="020f0502020204030204" pitchFamily="34" charset="0"/>
              </a:rPr>
              <a:t>Explaining Your Employment Practices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295400"/>
            <a:ext cx="8915400" cy="4495800"/>
          </a:xfrm>
        </p:spPr>
        <p:txBody>
          <a:bodyPr/>
          <a:lstStyle/>
          <a:p>
            <a:pPr lvl="1" eaLnBrk="1" hangingPunct="1"/>
            <a:r>
              <a:rPr lang="en-US" altLang="en-US" sz="3200" u="sng" smtClean="0">
                <a:solidFill>
                  <a:srgbClr val="90001A"/>
                </a:solidFill>
                <a:latin typeface="Calibri" panose="020f0502020204030204" pitchFamily="34" charset="0"/>
                <a:cs typeface="Times New Roman" pitchFamily="18" charset="0"/>
              </a:rPr>
              <a:t>You don’t have to explain it</a:t>
            </a:r>
            <a:r>
              <a:rPr lang="en-US" altLang="en-US" sz="3200">
                <a:latin typeface="Calibri" panose="020f0502020204030204" pitchFamily="34" charset="0"/>
                <a:cs typeface="Times New Roman" pitchFamily="18" charset="0"/>
              </a:rPr>
              <a:t>:</a:t>
            </a:r>
            <a:r>
              <a:rPr lang="en-US" altLang="en-US" sz="3200" smtClean="0">
                <a:latin typeface="Calibri" panose="020f0502020204030204" pitchFamily="34" charset="0"/>
                <a:cs typeface="Times New Roman" pitchFamily="18" charset="0"/>
              </a:rPr>
              <a:t>  </a:t>
            </a:r>
          </a:p>
          <a:p>
            <a:pPr marL="457200" lvl="1" indent="0" eaLnBrk="1" hangingPunct="1">
              <a:buNone/>
            </a:pPr>
            <a:r>
              <a:rPr lang="en-US" altLang="en-US" sz="2400" i="1" smtClean="0">
                <a:solidFill>
                  <a:schemeClr val="tx1">
                    <a:lumMod val="75000"/>
                    <a:lumOff val="25000"/>
                  </a:schemeClr>
                </a:solidFill>
                <a:latin typeface="Calibri" panose="020f0502020204030204" pitchFamily="34" charset="0"/>
                <a:cs typeface="Times New Roman" pitchFamily="18" charset="0"/>
              </a:rPr>
              <a:t>“We do not comment on confidential personnel matters.”</a:t>
            </a:r>
          </a:p>
          <a:p>
            <a:pPr lvl="2"/>
            <a:r>
              <a:rPr lang="en-US" altLang="en-US" sz="2400" smtClean="0">
                <a:latin typeface="Calibri" panose="020f0502020204030204" pitchFamily="34" charset="0"/>
                <a:cs typeface="Times New Roman" pitchFamily="18" charset="0"/>
              </a:rPr>
              <a:t>Hiring decisions are </a:t>
            </a:r>
            <a:r>
              <a:rPr lang="en-US" altLang="en-US" sz="2400" smtClean="0">
                <a:solidFill>
                  <a:srgbClr val="90001A"/>
                </a:solidFill>
                <a:latin typeface="Calibri" panose="020f0502020204030204" pitchFamily="34" charset="0"/>
                <a:cs typeface="Times New Roman" pitchFamily="18" charset="0"/>
              </a:rPr>
              <a:t>personal, circumstance-specific, and confidential</a:t>
            </a:r>
          </a:p>
          <a:p>
            <a:pPr marL="914400" lvl="2" indent="0">
              <a:buNone/>
            </a:pPr>
            <a:endParaRPr lang="en-US" altLang="en-US" sz="2400" smtClean="0">
              <a:solidFill>
                <a:srgbClr val="90001A"/>
              </a:solidFill>
              <a:latin typeface="Calibri" panose="020f0502020204030204" pitchFamily="34" charset="0"/>
              <a:cs typeface="Times New Roman" pitchFamily="18" charset="0"/>
            </a:endParaRPr>
          </a:p>
          <a:p>
            <a:pPr lvl="1" eaLnBrk="1" hangingPunct="1"/>
            <a:r>
              <a:rPr lang="en-US" altLang="en-US" sz="3200" u="sng" smtClean="0">
                <a:solidFill>
                  <a:srgbClr val="90001A"/>
                </a:solidFill>
                <a:latin typeface="Calibri" panose="020f0502020204030204" pitchFamily="34" charset="0"/>
                <a:cs typeface="Times New Roman" pitchFamily="18" charset="0"/>
              </a:rPr>
              <a:t>You can take the high road</a:t>
            </a:r>
            <a:r>
              <a:rPr lang="en-US" altLang="en-US" sz="3200" smtClean="0">
                <a:latin typeface="Calibri" panose="020f0502020204030204" pitchFamily="34" charset="0"/>
                <a:cs typeface="Times New Roman" pitchFamily="18" charset="0"/>
              </a:rPr>
              <a:t>:  </a:t>
            </a:r>
          </a:p>
          <a:p>
            <a:pPr marL="457200" lvl="1" indent="0" eaLnBrk="1" hangingPunct="1">
              <a:buNone/>
            </a:pPr>
            <a:r>
              <a:rPr lang="en-US" altLang="en-US" sz="2400" i="1" smtClean="0">
                <a:solidFill>
                  <a:schemeClr val="tx1">
                    <a:lumMod val="75000"/>
                    <a:lumOff val="25000"/>
                  </a:schemeClr>
                </a:solidFill>
                <a:latin typeface="Calibri" panose="020f0502020204030204" pitchFamily="34" charset="0"/>
                <a:cs typeface="Times New Roman" pitchFamily="18" charset="0"/>
              </a:rPr>
              <a:t>“This organization complies with all applicable federal, state, and local [employment] non-discrimination laws.”</a:t>
            </a:r>
          </a:p>
          <a:p>
            <a:pPr lvl="2"/>
            <a:r>
              <a:rPr lang="en-US" altLang="en-US" sz="2400" smtClean="0">
                <a:latin typeface="Calibri" panose="020f0502020204030204" pitchFamily="34" charset="0"/>
                <a:cs typeface="Times New Roman" pitchFamily="18" charset="0"/>
              </a:rPr>
              <a:t>Using a religious exemption or BFOQ </a:t>
            </a:r>
            <a:r>
              <a:rPr lang="en-US" altLang="en-US" sz="2400" u="sng" smtClean="0">
                <a:solidFill>
                  <a:srgbClr val="90001A"/>
                </a:solidFill>
                <a:latin typeface="Calibri" panose="020f0502020204030204" pitchFamily="34" charset="0"/>
                <a:cs typeface="Times New Roman" pitchFamily="18" charset="0"/>
              </a:rPr>
              <a:t>is compliance</a:t>
            </a:r>
            <a:r>
              <a:rPr lang="en-US" altLang="en-US" sz="2400" smtClean="0">
                <a:solidFill>
                  <a:srgbClr val="90001A"/>
                </a:solidFill>
                <a:latin typeface="Calibri" panose="020f0502020204030204" pitchFamily="34" charset="0"/>
                <a:cs typeface="Times New Roman" pitchFamily="18" charset="0"/>
              </a:rPr>
              <a:t>!!!</a:t>
            </a:r>
            <a:endParaRPr lang="en-US" altLang="en-US" sz="240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3812487801"/>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smtClean="0">
                <a:latin typeface="Calibri" panose="020f0502020204030204" pitchFamily="34" charset="0"/>
              </a:rPr>
              <a:t>Profess Your Mission</a:t>
            </a:r>
            <a:endParaRPr lang="en-US" altLang="en-US" sz="3600" b="1" smtClean="0">
              <a:latin typeface="Calibri" panose="020f0502020204030204" pitchFamily="34" charset="0"/>
            </a:endParaRPr>
          </a:p>
        </p:txBody>
      </p:sp>
      <p:sp>
        <p:nvSpPr>
          <p:cNvPr id="5123" name="Rectangle 3"/>
          <p:cNvSpPr>
            <a:spLocks noGrp="1" noChangeArrowheads="1"/>
          </p:cNvSpPr>
          <p:nvPr>
            <p:ph idx="1"/>
          </p:nvPr>
        </p:nvSpPr>
        <p:spPr>
          <a:xfrm>
            <a:off x="76200" y="1219200"/>
            <a:ext cx="8915400" cy="4953000"/>
          </a:xfrm>
        </p:spPr>
        <p:txBody>
          <a:bodyPr/>
          <a:lstStyle/>
          <a:p>
            <a:pPr lvl="1" eaLnBrk="1" hangingPunct="1"/>
            <a:r>
              <a:rPr lang="en-US" altLang="en-US" sz="3200" smtClean="0">
                <a:latin typeface="Calibri" panose="020f0502020204030204" pitchFamily="34" charset="0"/>
                <a:cs typeface="Times New Roman" pitchFamily="18" charset="0"/>
              </a:rPr>
              <a:t>Is your faith-based mission clearly stated in your </a:t>
            </a:r>
            <a:r>
              <a:rPr lang="en-US" altLang="en-US" sz="3200" smtClean="0">
                <a:solidFill>
                  <a:srgbClr val="90001A"/>
                </a:solidFill>
                <a:latin typeface="Calibri" panose="020f0502020204030204" pitchFamily="34" charset="0"/>
                <a:cs typeface="Times New Roman" pitchFamily="18" charset="0"/>
              </a:rPr>
              <a:t>articles of incorporation</a:t>
            </a:r>
            <a:r>
              <a:rPr lang="en-US" altLang="en-US" sz="3200" smtClean="0">
                <a:latin typeface="Calibri" panose="020f0502020204030204" pitchFamily="34" charset="0"/>
                <a:cs typeface="Times New Roman" pitchFamily="18" charset="0"/>
              </a:rPr>
              <a:t>?</a:t>
            </a:r>
          </a:p>
          <a:p>
            <a:pPr lvl="1" eaLnBrk="1" hangingPunct="1"/>
            <a:r>
              <a:rPr lang="en-US" altLang="en-US" sz="3200" smtClean="0">
                <a:latin typeface="Calibri" panose="020f0502020204030204" pitchFamily="34" charset="0"/>
                <a:cs typeface="Times New Roman" pitchFamily="18" charset="0"/>
              </a:rPr>
              <a:t>Does it appear in your </a:t>
            </a:r>
            <a:r>
              <a:rPr lang="en-US" altLang="en-US" sz="3200" smtClean="0">
                <a:solidFill>
                  <a:srgbClr val="90001A"/>
                </a:solidFill>
                <a:latin typeface="Calibri" panose="020f0502020204030204" pitchFamily="34" charset="0"/>
                <a:cs typeface="Times New Roman" pitchFamily="18" charset="0"/>
              </a:rPr>
              <a:t>by-laws</a:t>
            </a:r>
            <a:r>
              <a:rPr lang="en-US" altLang="en-US" sz="3200" smtClean="0">
                <a:latin typeface="Calibri" panose="020f0502020204030204" pitchFamily="34" charset="0"/>
                <a:cs typeface="Times New Roman" pitchFamily="18" charset="0"/>
              </a:rPr>
              <a:t>?</a:t>
            </a:r>
          </a:p>
          <a:p>
            <a:pPr lvl="1" eaLnBrk="1" hangingPunct="1"/>
            <a:r>
              <a:rPr lang="en-US" altLang="en-US" sz="3200" smtClean="0">
                <a:latin typeface="Calibri" panose="020f0502020204030204" pitchFamily="34" charset="0"/>
                <a:cs typeface="Times New Roman" pitchFamily="18" charset="0"/>
              </a:rPr>
              <a:t>Is it prominently displayed on your </a:t>
            </a:r>
            <a:r>
              <a:rPr lang="en-US" altLang="en-US" sz="3200" smtClean="0">
                <a:solidFill>
                  <a:srgbClr val="90001A"/>
                </a:solidFill>
                <a:latin typeface="Calibri" panose="020f0502020204030204" pitchFamily="34" charset="0"/>
                <a:cs typeface="Times New Roman" pitchFamily="18" charset="0"/>
              </a:rPr>
              <a:t>website</a:t>
            </a:r>
            <a:r>
              <a:rPr lang="en-US" altLang="en-US" sz="3200" smtClean="0">
                <a:latin typeface="Calibri" panose="020f0502020204030204" pitchFamily="34" charset="0"/>
                <a:cs typeface="Times New Roman" pitchFamily="18" charset="0"/>
              </a:rPr>
              <a:t>?</a:t>
            </a:r>
          </a:p>
          <a:p>
            <a:pPr lvl="1" eaLnBrk="1" hangingPunct="1"/>
            <a:r>
              <a:rPr lang="en-US" altLang="en-US" sz="3200" smtClean="0">
                <a:latin typeface="Calibri" panose="020f0502020204030204" pitchFamily="34" charset="0"/>
                <a:cs typeface="Times New Roman" pitchFamily="18" charset="0"/>
              </a:rPr>
              <a:t>Is it page 1 of your </a:t>
            </a:r>
            <a:r>
              <a:rPr lang="en-US" altLang="en-US" sz="3200" smtClean="0">
                <a:solidFill>
                  <a:srgbClr val="90001A"/>
                </a:solidFill>
                <a:latin typeface="Calibri" panose="020f0502020204030204" pitchFamily="34" charset="0"/>
                <a:cs typeface="Times New Roman" pitchFamily="18" charset="0"/>
              </a:rPr>
              <a:t>Employee Handbook</a:t>
            </a:r>
            <a:r>
              <a:rPr lang="en-US" altLang="en-US" sz="3200" smtClean="0">
                <a:latin typeface="Calibri" panose="020f0502020204030204" pitchFamily="34" charset="0"/>
                <a:cs typeface="Times New Roman" pitchFamily="18" charset="0"/>
              </a:rPr>
              <a:t>?</a:t>
            </a:r>
          </a:p>
          <a:p>
            <a:pPr lvl="1" eaLnBrk="1" hangingPunct="1"/>
            <a:r>
              <a:rPr lang="en-US" altLang="en-US" sz="3200" smtClean="0">
                <a:latin typeface="Calibri" panose="020f0502020204030204" pitchFamily="34" charset="0"/>
                <a:cs typeface="Times New Roman" pitchFamily="18" charset="0"/>
              </a:rPr>
              <a:t>Is it </a:t>
            </a:r>
            <a:r>
              <a:rPr lang="en-US" altLang="en-US" sz="3200" smtClean="0">
                <a:solidFill>
                  <a:srgbClr val="90001A"/>
                </a:solidFill>
                <a:latin typeface="Calibri" panose="020f0502020204030204" pitchFamily="34" charset="0"/>
                <a:cs typeface="Times New Roman" pitchFamily="18" charset="0"/>
              </a:rPr>
              <a:t>framed</a:t>
            </a:r>
            <a:r>
              <a:rPr lang="en-US" altLang="en-US" sz="3200" smtClean="0">
                <a:latin typeface="Calibri" panose="020f0502020204030204" pitchFamily="34" charset="0"/>
                <a:cs typeface="Times New Roman" pitchFamily="18" charset="0"/>
              </a:rPr>
              <a:t>, </a:t>
            </a:r>
            <a:r>
              <a:rPr lang="en-US" altLang="en-US" sz="3200" smtClean="0">
                <a:solidFill>
                  <a:srgbClr val="90001A"/>
                </a:solidFill>
                <a:latin typeface="Calibri" panose="020f0502020204030204" pitchFamily="34" charset="0"/>
                <a:cs typeface="Times New Roman" pitchFamily="18" charset="0"/>
              </a:rPr>
              <a:t>engraved</a:t>
            </a:r>
            <a:r>
              <a:rPr lang="en-US" altLang="en-US" sz="3200" smtClean="0">
                <a:latin typeface="Calibri" panose="020f0502020204030204" pitchFamily="34" charset="0"/>
                <a:cs typeface="Times New Roman" pitchFamily="18" charset="0"/>
              </a:rPr>
              <a:t>, or otherwise </a:t>
            </a:r>
            <a:r>
              <a:rPr lang="en-US" altLang="en-US" sz="3200" smtClean="0">
                <a:solidFill>
                  <a:srgbClr val="90001A"/>
                </a:solidFill>
                <a:latin typeface="Calibri" panose="020f0502020204030204" pitchFamily="34" charset="0"/>
                <a:cs typeface="Times New Roman" pitchFamily="18" charset="0"/>
              </a:rPr>
              <a:t>displayed</a:t>
            </a:r>
            <a:r>
              <a:rPr lang="en-US" altLang="en-US" sz="3200" smtClean="0">
                <a:latin typeface="Calibri" panose="020f0502020204030204" pitchFamily="34" charset="0"/>
                <a:cs typeface="Times New Roman" pitchFamily="18" charset="0"/>
              </a:rPr>
              <a:t> in your greeting area?</a:t>
            </a:r>
          </a:p>
          <a:p>
            <a:pPr lvl="1" eaLnBrk="1" hangingPunct="1"/>
            <a:r>
              <a:rPr lang="en-US" altLang="en-US" sz="3200" smtClean="0">
                <a:latin typeface="Calibri" panose="020f0502020204030204" pitchFamily="34" charset="0"/>
                <a:cs typeface="Times New Roman" pitchFamily="18" charset="0"/>
              </a:rPr>
              <a:t>Is it contained in your </a:t>
            </a:r>
            <a:r>
              <a:rPr lang="en-US" altLang="en-US" sz="3200" smtClean="0">
                <a:solidFill>
                  <a:srgbClr val="90001A"/>
                </a:solidFill>
                <a:latin typeface="Calibri" panose="020f0502020204030204" pitchFamily="34" charset="0"/>
                <a:cs typeface="Times New Roman" pitchFamily="18" charset="0"/>
              </a:rPr>
              <a:t>job descriptions</a:t>
            </a:r>
            <a:r>
              <a:rPr lang="en-US" altLang="en-US" sz="3200" smtClean="0">
                <a:latin typeface="Calibri" panose="020f0502020204030204" pitchFamily="34" charset="0"/>
                <a:cs typeface="Times New Roman" pitchFamily="18" charset="0"/>
              </a:rPr>
              <a:t>?</a:t>
            </a:r>
          </a:p>
          <a:p>
            <a:pPr lvl="1" eaLnBrk="1" hangingPunct="1"/>
            <a:r>
              <a:rPr lang="en-US" altLang="en-US" sz="3200" smtClean="0">
                <a:latin typeface="Calibri" panose="020f0502020204030204" pitchFamily="34" charset="0"/>
                <a:cs typeface="Times New Roman" pitchFamily="18" charset="0"/>
              </a:rPr>
              <a:t>Is it the subject of </a:t>
            </a:r>
            <a:r>
              <a:rPr lang="en-US" altLang="en-US" sz="3200" smtClean="0">
                <a:solidFill>
                  <a:srgbClr val="90001A"/>
                </a:solidFill>
                <a:latin typeface="Calibri" panose="020f0502020204030204" pitchFamily="34" charset="0"/>
                <a:cs typeface="Times New Roman" pitchFamily="18" charset="0"/>
              </a:rPr>
              <a:t>performance appraisals</a:t>
            </a:r>
            <a:r>
              <a:rPr lang="en-US" altLang="en-US" sz="3200" smtClean="0">
                <a:latin typeface="Calibri" panose="020f0502020204030204" pitchFamily="34" charset="0"/>
                <a:cs typeface="Times New Roman" pitchFamily="18" charset="0"/>
              </a:rPr>
              <a:t>?</a:t>
            </a:r>
          </a:p>
        </p:txBody>
      </p:sp>
    </p:spTree>
    <p:extLst>
      <p:ext uri="{BB962C8B-B14F-4D97-AF65-F5344CB8AC3E}">
        <p14:creationId xmlns:p14="http://schemas.microsoft.com/office/powerpoint/2010/main" val="2772623031"/>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8194" name="Rectangle 2"/>
          <p:cNvSpPr>
            <a:spLocks noGrp="1" noChangeArrowheads="1"/>
          </p:cNvSpPr>
          <p:nvPr>
            <p:ph type="title"/>
          </p:nvPr>
        </p:nvSpPr>
        <p:spPr>
          <a:xfrm>
            <a:off x="826008" y="503238"/>
            <a:ext cx="7467600" cy="868362"/>
          </a:xfrm>
        </p:spPr>
        <p:txBody>
          <a:bodyPr/>
          <a:lstStyle/>
          <a:p>
            <a:pPr eaLnBrk="1" hangingPunct="1"/>
            <a:r>
              <a:rPr lang="en-US" altLang="en-US" sz="3600" b="1" smtClean="0">
                <a:latin typeface="Calibri" panose="020f0502020204030204" pitchFamily="34" charset="0"/>
              </a:rPr>
              <a:t>Embrace/Preserve Your FLSA Immunity</a:t>
            </a:r>
          </a:p>
        </p:txBody>
      </p:sp>
      <p:sp>
        <p:nvSpPr>
          <p:cNvPr id="8195" name="Rectangle 3"/>
          <p:cNvSpPr>
            <a:spLocks noGrp="1" noChangeArrowheads="1"/>
          </p:cNvSpPr>
          <p:nvPr>
            <p:ph idx="1"/>
          </p:nvPr>
        </p:nvSpPr>
        <p:spPr>
          <a:xfrm>
            <a:off x="228600" y="1295400"/>
            <a:ext cx="8534400" cy="4572000"/>
          </a:xfrm>
        </p:spPr>
        <p:txBody>
          <a:bodyPr/>
          <a:lstStyle/>
          <a:p>
            <a:pPr marL="457200" lvl="1" indent="0" algn="ctr" eaLnBrk="1" hangingPunct="1">
              <a:lnSpc>
                <a:spcPct val="90000"/>
              </a:lnSpc>
              <a:buNone/>
            </a:pPr>
            <a:r>
              <a:rPr lang="en-US" altLang="en-US" sz="3200" u="sng" smtClean="0">
                <a:solidFill>
                  <a:srgbClr val="90001A"/>
                </a:solidFill>
                <a:latin typeface="Calibri" panose="020f0502020204030204" pitchFamily="34" charset="0"/>
                <a:cs typeface="Times New Roman" pitchFamily="18" charset="0"/>
              </a:rPr>
              <a:t>NOT Commercial Activities</a:t>
            </a:r>
          </a:p>
          <a:p>
            <a:pPr lvl="1" eaLnBrk="1" hangingPunct="1">
              <a:lnSpc>
                <a:spcPct val="90000"/>
              </a:lnSpc>
            </a:pPr>
            <a:r>
              <a:rPr lang="en-US" altLang="en-US" sz="3200" smtClean="0">
                <a:solidFill>
                  <a:srgbClr val="90001A"/>
                </a:solidFill>
                <a:latin typeface="Calibri" panose="020f0502020204030204" pitchFamily="34" charset="0"/>
                <a:cs typeface="Times New Roman" pitchFamily="18" charset="0"/>
              </a:rPr>
              <a:t>Soliciting and receiving donations, even over $500,000</a:t>
            </a:r>
            <a:r>
              <a:rPr lang="en-US" altLang="en-US" sz="3200" smtClean="0">
                <a:latin typeface="Calibri" panose="020f0502020204030204" pitchFamily="34" charset="0"/>
                <a:cs typeface="Times New Roman" pitchFamily="18" charset="0"/>
              </a:rPr>
              <a:t>, is not a commercial activity</a:t>
            </a:r>
          </a:p>
          <a:p>
            <a:pPr lvl="1" eaLnBrk="1" hangingPunct="1">
              <a:lnSpc>
                <a:spcPct val="90000"/>
              </a:lnSpc>
            </a:pPr>
            <a:r>
              <a:rPr lang="en-US" altLang="en-US" sz="3200" smtClean="0">
                <a:latin typeface="Calibri" panose="020f0502020204030204" pitchFamily="34" charset="0"/>
                <a:cs typeface="Times New Roman" pitchFamily="18" charset="0"/>
              </a:rPr>
              <a:t>Providing </a:t>
            </a:r>
            <a:r>
              <a:rPr lang="en-US" altLang="en-US" sz="3200" smtClean="0">
                <a:solidFill>
                  <a:srgbClr val="90001A"/>
                </a:solidFill>
                <a:latin typeface="Calibri" panose="020f0502020204030204" pitchFamily="34" charset="0"/>
                <a:cs typeface="Times New Roman" pitchFamily="18" charset="0"/>
              </a:rPr>
              <a:t>food, clothing, shelter, love, counseling, ministry, recreation, compassion</a:t>
            </a:r>
            <a:r>
              <a:rPr lang="en-US" altLang="en-US" sz="3200" smtClean="0">
                <a:latin typeface="Calibri" panose="020f0502020204030204" pitchFamily="34" charset="0"/>
                <a:cs typeface="Times New Roman" pitchFamily="18" charset="0"/>
              </a:rPr>
              <a:t>, are not commercial activities, even where $ is spent to do so</a:t>
            </a:r>
          </a:p>
          <a:p>
            <a:pPr lvl="1" eaLnBrk="1" hangingPunct="1">
              <a:lnSpc>
                <a:spcPct val="90000"/>
              </a:lnSpc>
            </a:pPr>
            <a:r>
              <a:rPr lang="en-US" altLang="en-US" sz="3200" smtClean="0">
                <a:solidFill>
                  <a:srgbClr val="90001A"/>
                </a:solidFill>
                <a:latin typeface="Calibri" panose="020f0502020204030204" pitchFamily="34" charset="0"/>
                <a:cs typeface="Times New Roman" pitchFamily="18" charset="0"/>
              </a:rPr>
              <a:t>Preaching the gospel, witnessing, proselytizing</a:t>
            </a:r>
            <a:r>
              <a:rPr lang="en-US" altLang="en-US" sz="3200" smtClean="0">
                <a:latin typeface="Calibri" panose="020f0502020204030204" pitchFamily="34" charset="0"/>
                <a:cs typeface="Times New Roman" pitchFamily="18" charset="0"/>
              </a:rPr>
              <a:t>, are not commercial activities</a:t>
            </a:r>
          </a:p>
          <a:p>
            <a:pPr lvl="1" eaLnBrk="1" hangingPunct="1">
              <a:lnSpc>
                <a:spcPct val="90000"/>
              </a:lnSpc>
            </a:pPr>
            <a:endParaRPr lang="en-US" altLang="en-US" sz="3200" smtClean="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874648422"/>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8194" name="Rectangle 2"/>
          <p:cNvSpPr>
            <a:spLocks noGrp="1" noChangeArrowheads="1"/>
          </p:cNvSpPr>
          <p:nvPr>
            <p:ph type="title"/>
          </p:nvPr>
        </p:nvSpPr>
        <p:spPr>
          <a:xfrm>
            <a:off x="826008" y="503238"/>
            <a:ext cx="7467600" cy="868362"/>
          </a:xfrm>
        </p:spPr>
        <p:txBody>
          <a:bodyPr/>
          <a:lstStyle/>
          <a:p>
            <a:pPr eaLnBrk="1" hangingPunct="1"/>
            <a:r>
              <a:rPr lang="en-US" altLang="en-US" sz="3600" b="1" smtClean="0">
                <a:latin typeface="Calibri" panose="020f0502020204030204" pitchFamily="34" charset="0"/>
              </a:rPr>
              <a:t>Embrace/Preserve Your FLSA Immunity</a:t>
            </a:r>
          </a:p>
        </p:txBody>
      </p:sp>
      <p:sp>
        <p:nvSpPr>
          <p:cNvPr id="8195" name="Rectangle 3"/>
          <p:cNvSpPr>
            <a:spLocks noGrp="1" noChangeArrowheads="1"/>
          </p:cNvSpPr>
          <p:nvPr>
            <p:ph idx="1"/>
          </p:nvPr>
        </p:nvSpPr>
        <p:spPr>
          <a:xfrm>
            <a:off x="228600" y="1143000"/>
            <a:ext cx="8534400" cy="4572000"/>
          </a:xfrm>
        </p:spPr>
        <p:txBody>
          <a:bodyPr/>
          <a:lstStyle/>
          <a:p>
            <a:pPr marL="457200" lvl="1" indent="0" algn="ctr" eaLnBrk="1" hangingPunct="1">
              <a:lnSpc>
                <a:spcPct val="90000"/>
              </a:lnSpc>
              <a:buNone/>
            </a:pPr>
            <a:r>
              <a:rPr lang="en-US" altLang="en-US" sz="3200" u="sng" smtClean="0">
                <a:solidFill>
                  <a:srgbClr val="90001A"/>
                </a:solidFill>
                <a:latin typeface="Calibri" panose="020f0502020204030204" pitchFamily="34" charset="0"/>
                <a:cs typeface="Times New Roman" pitchFamily="18" charset="0"/>
              </a:rPr>
              <a:t>Commercial Activities</a:t>
            </a:r>
          </a:p>
          <a:p>
            <a:pPr lvl="1" eaLnBrk="1" hangingPunct="1">
              <a:lnSpc>
                <a:spcPct val="90000"/>
              </a:lnSpc>
            </a:pPr>
            <a:r>
              <a:rPr lang="en-US" altLang="en-US" sz="3200" smtClean="0">
                <a:solidFill>
                  <a:srgbClr val="90001A"/>
                </a:solidFill>
                <a:latin typeface="Calibri" panose="020f0502020204030204" pitchFamily="34" charset="0"/>
                <a:cs typeface="Times New Roman" pitchFamily="18" charset="0"/>
              </a:rPr>
              <a:t>Selling goods or services in excess of $500k </a:t>
            </a:r>
            <a:r>
              <a:rPr lang="en-US" altLang="en-US" sz="3200" smtClean="0">
                <a:latin typeface="Calibri" panose="020f0502020204030204" pitchFamily="34" charset="0"/>
                <a:cs typeface="Times New Roman" pitchFamily="18" charset="0"/>
              </a:rPr>
              <a:t>(gross, annually) for which revenue is received and competitors providing comparable goods or services are doing so for profit</a:t>
            </a:r>
          </a:p>
          <a:p>
            <a:pPr lvl="2">
              <a:lnSpc>
                <a:spcPct val="90000"/>
              </a:lnSpc>
            </a:pPr>
            <a:r>
              <a:rPr lang="en-US" altLang="en-US" sz="2800" u="sng" smtClean="0">
                <a:solidFill>
                  <a:srgbClr val="90001A"/>
                </a:solidFill>
                <a:latin typeface="Calibri" panose="020f0502020204030204" pitchFamily="34" charset="0"/>
                <a:cs typeface="Times New Roman" pitchFamily="18" charset="0"/>
              </a:rPr>
              <a:t>Thrift shops</a:t>
            </a:r>
          </a:p>
          <a:p>
            <a:pPr lvl="2">
              <a:lnSpc>
                <a:spcPct val="90000"/>
              </a:lnSpc>
            </a:pPr>
            <a:r>
              <a:rPr lang="en-US" altLang="en-US" sz="2800" smtClean="0">
                <a:solidFill>
                  <a:srgbClr val="90001A"/>
                </a:solidFill>
                <a:latin typeface="Calibri" panose="020f0502020204030204" pitchFamily="34" charset="0"/>
                <a:cs typeface="Times New Roman" pitchFamily="18" charset="0"/>
              </a:rPr>
              <a:t>Agricultural</a:t>
            </a:r>
            <a:r>
              <a:rPr lang="en-US" altLang="en-US" sz="2800" smtClean="0">
                <a:latin typeface="Calibri" panose="020f0502020204030204" pitchFamily="34" charset="0"/>
                <a:cs typeface="Times New Roman" pitchFamily="18" charset="0"/>
              </a:rPr>
              <a:t> operations</a:t>
            </a:r>
          </a:p>
          <a:p>
            <a:pPr lvl="2">
              <a:lnSpc>
                <a:spcPct val="90000"/>
              </a:lnSpc>
            </a:pPr>
            <a:r>
              <a:rPr lang="en-US" altLang="en-US" sz="2800" smtClean="0">
                <a:solidFill>
                  <a:srgbClr val="90001A"/>
                </a:solidFill>
                <a:latin typeface="Calibri" panose="020f0502020204030204" pitchFamily="34" charset="0"/>
                <a:cs typeface="Times New Roman" pitchFamily="18" charset="0"/>
              </a:rPr>
              <a:t>Fundraising </a:t>
            </a:r>
            <a:r>
              <a:rPr lang="en-US" altLang="en-US" sz="2800" u="sng" smtClean="0">
                <a:solidFill>
                  <a:srgbClr val="90001A"/>
                </a:solidFill>
                <a:latin typeface="Calibri" panose="020f0502020204030204" pitchFamily="34" charset="0"/>
                <a:cs typeface="Times New Roman" pitchFamily="18" charset="0"/>
              </a:rPr>
              <a:t>sales</a:t>
            </a:r>
            <a:r>
              <a:rPr lang="en-US" altLang="en-US" sz="2800" smtClean="0">
                <a:solidFill>
                  <a:srgbClr val="90001A"/>
                </a:solidFill>
                <a:latin typeface="Calibri" panose="020f0502020204030204" pitchFamily="34" charset="0"/>
                <a:cs typeface="Times New Roman" pitchFamily="18" charset="0"/>
              </a:rPr>
              <a:t> </a:t>
            </a:r>
            <a:r>
              <a:rPr lang="en-US" altLang="en-US" sz="2800" smtClean="0">
                <a:latin typeface="Calibri" panose="020f0502020204030204" pitchFamily="34" charset="0"/>
                <a:cs typeface="Times New Roman" pitchFamily="18" charset="0"/>
              </a:rPr>
              <a:t>(wrapping paper, candy bars, cookies, etc.)</a:t>
            </a:r>
          </a:p>
          <a:p>
            <a:pPr lvl="2">
              <a:lnSpc>
                <a:spcPct val="90000"/>
              </a:lnSpc>
            </a:pPr>
            <a:r>
              <a:rPr lang="en-US" altLang="en-US" sz="2800" smtClean="0">
                <a:latin typeface="Calibri" panose="020f0502020204030204" pitchFamily="34" charset="0"/>
                <a:cs typeface="Times New Roman" pitchFamily="18" charset="0"/>
              </a:rPr>
              <a:t>Light manufacturing or </a:t>
            </a:r>
            <a:r>
              <a:rPr lang="en-US" altLang="en-US" sz="2800" smtClean="0">
                <a:solidFill>
                  <a:srgbClr val="90001A"/>
                </a:solidFill>
                <a:latin typeface="Calibri" panose="020f0502020204030204" pitchFamily="34" charset="0"/>
                <a:cs typeface="Times New Roman" pitchFamily="18" charset="0"/>
              </a:rPr>
              <a:t>work programs</a:t>
            </a:r>
          </a:p>
        </p:txBody>
      </p:sp>
    </p:spTree>
    <p:extLst>
      <p:ext uri="{BB962C8B-B14F-4D97-AF65-F5344CB8AC3E}">
        <p14:creationId xmlns:p14="http://schemas.microsoft.com/office/powerpoint/2010/main" val="420050459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38200" y="304800"/>
            <a:ext cx="7467600" cy="868362"/>
          </a:xfrm>
        </p:spPr>
        <p:txBody>
          <a:bodyPr/>
          <a:lstStyle/>
          <a:p>
            <a:pPr eaLnBrk="1" hangingPunct="1"/>
            <a:r>
              <a:rPr lang="en-US" altLang="en-US" sz="3600" b="1" smtClean="0">
                <a:solidFill>
                  <a:srgbClr val="90001A"/>
                </a:solidFill>
                <a:latin typeface="Calibri" panose="020f0502020204030204" pitchFamily="34" charset="0"/>
              </a:rPr>
              <a:t>AGENDA</a:t>
            </a:r>
          </a:p>
        </p:txBody>
      </p:sp>
      <p:sp>
        <p:nvSpPr>
          <p:cNvPr id="5123" name="Rectangle 3"/>
          <p:cNvSpPr>
            <a:spLocks noGrp="1" noChangeArrowheads="1"/>
          </p:cNvSpPr>
          <p:nvPr>
            <p:ph idx="1"/>
          </p:nvPr>
        </p:nvSpPr>
        <p:spPr>
          <a:xfrm>
            <a:off x="152400" y="1676400"/>
            <a:ext cx="8677275" cy="2590800"/>
          </a:xfrm>
        </p:spPr>
        <p:txBody>
          <a:bodyPr/>
          <a:lstStyle/>
          <a:p>
            <a:pPr lvl="1" eaLnBrk="1" hangingPunct="1"/>
            <a:r>
              <a:rPr lang="en-US" altLang="en-US" sz="3200" smtClean="0">
                <a:latin typeface="Calibri" panose="020f0502020204030204" pitchFamily="34" charset="0"/>
                <a:cs typeface="Times New Roman" pitchFamily="18" charset="0"/>
              </a:rPr>
              <a:t>Title VII (Federal Anti-discrimination) and Faith-Based Exemptions</a:t>
            </a:r>
          </a:p>
          <a:p>
            <a:pPr lvl="1" eaLnBrk="1" hangingPunct="1"/>
            <a:r>
              <a:rPr lang="en-US" altLang="en-US" sz="3200" smtClean="0">
                <a:latin typeface="Calibri" panose="020f0502020204030204" pitchFamily="34" charset="0"/>
                <a:cs typeface="Times New Roman" pitchFamily="18" charset="0"/>
              </a:rPr>
              <a:t>FLSA and Faith-Based Exemptions</a:t>
            </a:r>
            <a:endParaRPr lang="en-US" altLang="en-US" sz="2600" smtClean="0">
              <a:latin typeface="Calibri" panose="020f0502020204030204" pitchFamily="34" charset="0"/>
              <a:cs typeface="Times New Roman" pitchFamily="18" charset="0"/>
            </a:endParaRPr>
          </a:p>
          <a:p>
            <a:pPr lvl="2"/>
            <a:endParaRPr lang="en-US" altLang="en-US" sz="2600" smtClean="0">
              <a:latin typeface="Calibri" panose="020f0502020204030204" pitchFamily="34" charset="0"/>
              <a:cs typeface="Times New Roman" pitchFamily="18" charset="0"/>
            </a:endParaRPr>
          </a:p>
          <a:p>
            <a:pPr lvl="2"/>
            <a:endParaRPr lang="en-US" altLang="en-US" sz="2600" smtClean="0">
              <a:latin typeface="Calibri" panose="020f0502020204030204" pitchFamily="34" charset="0"/>
              <a:cs typeface="Times New Roman" pitchFamily="18" charset="0"/>
            </a:endParaRPr>
          </a:p>
        </p:txBody>
      </p:sp>
      <p:pic>
        <p:nvPicPr>
          <p:cNvPr id="4" name="Picture 2" descr="C:\Users\stilem\Pictures\freeedom of religion.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38400" y="3575247"/>
            <a:ext cx="4591050" cy="2390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873026"/>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8194" name="Rectangle 2"/>
          <p:cNvSpPr>
            <a:spLocks noGrp="1" noChangeArrowheads="1"/>
          </p:cNvSpPr>
          <p:nvPr>
            <p:ph type="title"/>
          </p:nvPr>
        </p:nvSpPr>
        <p:spPr>
          <a:xfrm>
            <a:off x="826008" y="503238"/>
            <a:ext cx="7467600" cy="868362"/>
          </a:xfrm>
        </p:spPr>
        <p:txBody>
          <a:bodyPr/>
          <a:lstStyle/>
          <a:p>
            <a:pPr eaLnBrk="1" hangingPunct="1"/>
            <a:r>
              <a:rPr lang="en-US" altLang="en-US" sz="3600" b="1" smtClean="0">
                <a:latin typeface="Calibri" panose="020f0502020204030204" pitchFamily="34" charset="0"/>
              </a:rPr>
              <a:t>Embrace/Preserve Your FLSA Immunity</a:t>
            </a:r>
          </a:p>
        </p:txBody>
      </p:sp>
      <p:sp>
        <p:nvSpPr>
          <p:cNvPr id="8195" name="Rectangle 3"/>
          <p:cNvSpPr>
            <a:spLocks noGrp="1" noChangeArrowheads="1"/>
          </p:cNvSpPr>
          <p:nvPr>
            <p:ph idx="1"/>
          </p:nvPr>
        </p:nvSpPr>
        <p:spPr>
          <a:xfrm>
            <a:off x="228600" y="1143000"/>
            <a:ext cx="8534400" cy="5181600"/>
          </a:xfrm>
        </p:spPr>
        <p:txBody>
          <a:bodyPr/>
          <a:lstStyle/>
          <a:p>
            <a:pPr marL="457200" lvl="1" indent="0" algn="ctr" eaLnBrk="1" hangingPunct="1">
              <a:lnSpc>
                <a:spcPct val="90000"/>
              </a:lnSpc>
              <a:buNone/>
            </a:pPr>
            <a:r>
              <a:rPr lang="en-US" altLang="en-US" sz="3200" u="sng" smtClean="0">
                <a:solidFill>
                  <a:srgbClr val="A7001F"/>
                </a:solidFill>
                <a:latin typeface="Calibri" panose="020f0502020204030204" pitchFamily="34" charset="0"/>
                <a:cs typeface="Times New Roman" pitchFamily="18" charset="0"/>
              </a:rPr>
              <a:t>Commercial Activities</a:t>
            </a:r>
          </a:p>
          <a:p>
            <a:pPr lvl="1" eaLnBrk="1" hangingPunct="1">
              <a:lnSpc>
                <a:spcPct val="90000"/>
              </a:lnSpc>
            </a:pPr>
            <a:r>
              <a:rPr lang="en-US" altLang="en-US" sz="3200" smtClean="0">
                <a:latin typeface="Calibri" panose="020f0502020204030204" pitchFamily="34" charset="0"/>
                <a:cs typeface="Times New Roman" pitchFamily="18" charset="0"/>
              </a:rPr>
              <a:t>If you have commercial activities, </a:t>
            </a:r>
            <a:r>
              <a:rPr lang="en-US" altLang="en-US" sz="3200" smtClean="0">
                <a:solidFill>
                  <a:srgbClr val="90001A"/>
                </a:solidFill>
                <a:latin typeface="Calibri" panose="020f0502020204030204" pitchFamily="34" charset="0"/>
                <a:cs typeface="Times New Roman" pitchFamily="18" charset="0"/>
              </a:rPr>
              <a:t>consider separating them from the non-profit corporation</a:t>
            </a:r>
          </a:p>
          <a:p>
            <a:pPr lvl="2">
              <a:lnSpc>
                <a:spcPct val="90000"/>
              </a:lnSpc>
            </a:pPr>
            <a:r>
              <a:rPr lang="en-US" altLang="en-US" sz="2600" smtClean="0">
                <a:latin typeface="Calibri" panose="020f0502020204030204" pitchFamily="34" charset="0"/>
                <a:cs typeface="Times New Roman" pitchFamily="18" charset="0"/>
              </a:rPr>
              <a:t>Separate Tax ID</a:t>
            </a:r>
          </a:p>
          <a:p>
            <a:pPr lvl="2">
              <a:lnSpc>
                <a:spcPct val="90000"/>
              </a:lnSpc>
            </a:pPr>
            <a:r>
              <a:rPr lang="en-US" altLang="en-US" sz="2600" smtClean="0">
                <a:latin typeface="Calibri" panose="020f0502020204030204" pitchFamily="34" charset="0"/>
                <a:cs typeface="Times New Roman" pitchFamily="18" charset="0"/>
              </a:rPr>
              <a:t>Separate Executive Director</a:t>
            </a:r>
          </a:p>
          <a:p>
            <a:pPr lvl="2">
              <a:lnSpc>
                <a:spcPct val="90000"/>
              </a:lnSpc>
            </a:pPr>
            <a:r>
              <a:rPr lang="en-US" altLang="en-US" sz="2600" smtClean="0">
                <a:latin typeface="Calibri" panose="020f0502020204030204" pitchFamily="34" charset="0"/>
                <a:cs typeface="Times New Roman" pitchFamily="18" charset="0"/>
              </a:rPr>
              <a:t>Separate Board Members</a:t>
            </a:r>
          </a:p>
          <a:p>
            <a:pPr lvl="2">
              <a:lnSpc>
                <a:spcPct val="90000"/>
              </a:lnSpc>
            </a:pPr>
            <a:r>
              <a:rPr lang="en-US" altLang="en-US" sz="2600" smtClean="0">
                <a:latin typeface="Calibri" panose="020f0502020204030204" pitchFamily="34" charset="0"/>
                <a:cs typeface="Times New Roman" pitchFamily="18" charset="0"/>
              </a:rPr>
              <a:t>Non-profit might still </a:t>
            </a:r>
            <a:r>
              <a:rPr lang="en-US" altLang="en-US" sz="2600" smtClean="0">
                <a:solidFill>
                  <a:srgbClr val="90001A"/>
                </a:solidFill>
                <a:latin typeface="Calibri" panose="020f0502020204030204" pitchFamily="34" charset="0"/>
                <a:cs typeface="Times New Roman" pitchFamily="18" charset="0"/>
              </a:rPr>
              <a:t>hold the assets </a:t>
            </a:r>
            <a:r>
              <a:rPr lang="en-US" altLang="en-US" sz="2600" smtClean="0">
                <a:latin typeface="Calibri" panose="020f0502020204030204" pitchFamily="34" charset="0"/>
                <a:cs typeface="Times New Roman" pitchFamily="18" charset="0"/>
              </a:rPr>
              <a:t>(the store, the land, the vehicles) and lease those to the separate org at nominal rates on the condition of receiving “donations”</a:t>
            </a:r>
          </a:p>
        </p:txBody>
      </p:sp>
    </p:spTree>
    <p:extLst>
      <p:ext uri="{BB962C8B-B14F-4D97-AF65-F5344CB8AC3E}">
        <p14:creationId xmlns:p14="http://schemas.microsoft.com/office/powerpoint/2010/main" val="1200175709"/>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latin typeface="Calibri" panose="020f0502020204030204" pitchFamily="34" charset="0"/>
              </a:rPr>
              <a:t>Other Sources of Anti-Discrimination Rules for Faith-Based Org Considerations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152400" y="2362200"/>
            <a:ext cx="8915400" cy="2971800"/>
          </a:xfrm>
        </p:spPr>
        <p:txBody>
          <a:bodyPr/>
          <a:lstStyle/>
          <a:p>
            <a:pPr lvl="1" eaLnBrk="1" hangingPunct="1"/>
            <a:r>
              <a:rPr lang="en-US" altLang="en-US" sz="3200" smtClean="0">
                <a:latin typeface="Calibri" panose="020f0502020204030204" pitchFamily="34" charset="0"/>
                <a:cs typeface="Times New Roman" pitchFamily="18" charset="0"/>
              </a:rPr>
              <a:t>Grants</a:t>
            </a:r>
          </a:p>
          <a:p>
            <a:pPr lvl="1" eaLnBrk="1" hangingPunct="1"/>
            <a:r>
              <a:rPr lang="en-US" altLang="en-US" sz="3200" smtClean="0">
                <a:latin typeface="Calibri" panose="020f0502020204030204" pitchFamily="34" charset="0"/>
                <a:cs typeface="Times New Roman" pitchFamily="18" charset="0"/>
              </a:rPr>
              <a:t>Insurance contracts</a:t>
            </a:r>
          </a:p>
          <a:p>
            <a:pPr lvl="1" eaLnBrk="1" hangingPunct="1"/>
            <a:r>
              <a:rPr lang="en-US" altLang="en-US" sz="3200" smtClean="0">
                <a:latin typeface="Calibri" panose="020f0502020204030204" pitchFamily="34" charset="0"/>
                <a:cs typeface="Times New Roman" pitchFamily="18" charset="0"/>
              </a:rPr>
              <a:t>State and federal contracts</a:t>
            </a:r>
          </a:p>
        </p:txBody>
      </p:sp>
    </p:spTree>
    <p:extLst>
      <p:ext uri="{BB962C8B-B14F-4D97-AF65-F5344CB8AC3E}">
        <p14:creationId xmlns:p14="http://schemas.microsoft.com/office/powerpoint/2010/main" val="2837621970"/>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2" descr="C:\Users\stilem\Pictures\quesitonmark.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9459" y="1295400"/>
            <a:ext cx="4303233" cy="393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440724"/>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137" y="1955226"/>
            <a:ext cx="3873326" cy="1360336"/>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545" y="5715000"/>
            <a:ext cx="2048161" cy="800212"/>
          </a:xfrm>
          <a:prstGeom prst="rect">
            <a:avLst/>
          </a:prstGeom>
        </p:spPr>
      </p:pic>
      <p:sp>
        <p:nvSpPr>
          <p:cNvPr id="9" name="Subtitle 2"/>
          <p:cNvSpPr txBox="1"/>
          <p:nvPr/>
        </p:nvSpPr>
        <p:spPr>
          <a:xfrm>
            <a:off x="2477430" y="39624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945111502"/>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solidFill>
                  <a:srgbClr val="90001A"/>
                </a:solidFill>
                <a:latin typeface="Calibri" panose="020f0502020204030204" pitchFamily="34" charset="0"/>
              </a:rPr>
              <a:t>Protected Classes Under Federal Law and in Most States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381000" y="1617785"/>
            <a:ext cx="3782568" cy="5029200"/>
          </a:xfrm>
        </p:spPr>
        <p:txBody>
          <a:bodyPr/>
          <a:lstStyle/>
          <a:p>
            <a:pPr lvl="1" eaLnBrk="1" hangingPunct="1"/>
            <a:r>
              <a:rPr lang="en-US" altLang="en-US" sz="3200" smtClean="0">
                <a:latin typeface="Calibri" panose="020f0502020204030204" pitchFamily="34" charset="0"/>
                <a:cs typeface="Times New Roman" pitchFamily="18" charset="0"/>
              </a:rPr>
              <a:t>Race</a:t>
            </a:r>
          </a:p>
          <a:p>
            <a:pPr lvl="1" eaLnBrk="1" hangingPunct="1"/>
            <a:r>
              <a:rPr lang="en-US" altLang="en-US" sz="3200" smtClean="0">
                <a:latin typeface="Calibri" panose="020f0502020204030204" pitchFamily="34" charset="0"/>
                <a:cs typeface="Times New Roman" pitchFamily="18" charset="0"/>
              </a:rPr>
              <a:t>Color</a:t>
            </a:r>
          </a:p>
          <a:p>
            <a:pPr lvl="1" eaLnBrk="1" hangingPunct="1"/>
            <a:r>
              <a:rPr lang="en-US" altLang="en-US" sz="3200" smtClean="0">
                <a:latin typeface="Calibri" panose="020f0502020204030204" pitchFamily="34" charset="0"/>
                <a:cs typeface="Times New Roman" pitchFamily="18" charset="0"/>
              </a:rPr>
              <a:t>Religion</a:t>
            </a:r>
          </a:p>
          <a:p>
            <a:pPr lvl="1" eaLnBrk="1" hangingPunct="1"/>
            <a:r>
              <a:rPr lang="en-US" altLang="en-US" sz="3200" smtClean="0">
                <a:latin typeface="Calibri" panose="020f0502020204030204" pitchFamily="34" charset="0"/>
                <a:cs typeface="Times New Roman" pitchFamily="18" charset="0"/>
              </a:rPr>
              <a:t>Sex</a:t>
            </a:r>
          </a:p>
          <a:p>
            <a:pPr lvl="1" eaLnBrk="1" hangingPunct="1"/>
            <a:r>
              <a:rPr lang="en-US" altLang="en-US" sz="3200" smtClean="0">
                <a:latin typeface="Calibri" panose="020f0502020204030204" pitchFamily="34" charset="0"/>
                <a:cs typeface="Times New Roman" pitchFamily="18" charset="0"/>
              </a:rPr>
              <a:t>National Origin</a:t>
            </a:r>
          </a:p>
          <a:p>
            <a:pPr lvl="1" eaLnBrk="1" hangingPunct="1"/>
            <a:r>
              <a:rPr lang="en-US" altLang="en-US" sz="3200" smtClean="0">
                <a:latin typeface="Calibri" panose="020f0502020204030204" pitchFamily="34" charset="0"/>
                <a:cs typeface="Times New Roman" pitchFamily="18" charset="0"/>
              </a:rPr>
              <a:t>Age</a:t>
            </a:r>
          </a:p>
          <a:p>
            <a:pPr lvl="1" eaLnBrk="1" hangingPunct="1"/>
            <a:r>
              <a:rPr lang="en-US" altLang="en-US" sz="3200" smtClean="0">
                <a:latin typeface="Calibri" panose="020f0502020204030204" pitchFamily="34" charset="0"/>
                <a:cs typeface="Times New Roman" pitchFamily="18" charset="0"/>
              </a:rPr>
              <a:t>Disability</a:t>
            </a:r>
          </a:p>
          <a:p>
            <a:pPr lvl="1" eaLnBrk="1" hangingPunct="1"/>
            <a:r>
              <a:rPr lang="en-US" altLang="en-US" sz="3200" smtClean="0">
                <a:latin typeface="Calibri" panose="020f0502020204030204" pitchFamily="34" charset="0"/>
                <a:cs typeface="Times New Roman" pitchFamily="18" charset="0"/>
              </a:rPr>
              <a:t>Military service</a:t>
            </a:r>
          </a:p>
        </p:txBody>
      </p:sp>
      <p:sp>
        <p:nvSpPr>
          <p:cNvPr id="6" name="Rectangle 3"/>
          <p:cNvSpPr txBox="1">
            <a:spLocks noChangeArrowheads="1"/>
          </p:cNvSpPr>
          <p:nvPr/>
        </p:nvSpPr>
        <p:spPr bwMode="auto">
          <a:xfrm>
            <a:off x="4800600" y="1600200"/>
            <a:ext cx="4343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30188" indent="-230188" algn="l" rtl="0" eaLnBrk="1" fontAlgn="base" hangingPunct="1">
              <a:spcBef>
                <a:spcPct val="20000"/>
              </a:spcBef>
              <a:spcAft>
                <a:spcPct val="0"/>
              </a:spcAft>
              <a:buClr>
                <a:srgbClr val="C00000"/>
              </a:buClr>
              <a:buSzTx/>
              <a:buFont typeface="Arial" panose="020b0604020202020204" pitchFamily="34" charset="0"/>
              <a:buChar char="▼"/>
              <a:defRPr lang="en-US" sz="1800" b="1" kern="1200" smtClean="0">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tx1">
                  <a:lumMod val="50000"/>
                  <a:lumOff val="50000"/>
                </a:schemeClr>
              </a:buClr>
              <a:buSzPct val="75000"/>
              <a:buFont typeface="Arial" panose="020b0604020202020204" pitchFamily="34" charset="0"/>
              <a:buChar char="▼"/>
              <a:defRPr lang="en-US" sz="1600" b="1" kern="1200" smtClean="0">
                <a:solidFill>
                  <a:schemeClr val="tx1">
                    <a:lumMod val="50000"/>
                    <a:lumOff val="50000"/>
                  </a:schemeClr>
                </a:solidFill>
                <a:latin typeface="+mn-lt"/>
                <a:ea typeface="+mn-ea"/>
                <a:cs typeface="+mn-cs"/>
              </a:defRPr>
            </a:lvl2pPr>
            <a:lvl3pPr marL="1143000" indent="-228600" algn="l" rtl="0" eaLnBrk="1" fontAlgn="base" hangingPunct="1">
              <a:spcBef>
                <a:spcPct val="20000"/>
              </a:spcBef>
              <a:spcAft>
                <a:spcPct val="0"/>
              </a:spcAft>
              <a:buClr>
                <a:schemeClr val="tx1">
                  <a:lumMod val="50000"/>
                  <a:lumOff val="50000"/>
                </a:schemeClr>
              </a:buClr>
              <a:buSzPct val="65000"/>
              <a:buFont typeface="Arial" panose="020b0604020202020204" pitchFamily="34" charset="0"/>
              <a:buChar char="▼"/>
              <a:defRPr lang="en-US" sz="1400" b="1" kern="1200" smtClean="0">
                <a:solidFill>
                  <a:schemeClr val="tx1">
                    <a:lumMod val="50000"/>
                    <a:lumOff val="50000"/>
                  </a:schemeClr>
                </a:solidFill>
                <a:latin typeface="+mn-lt"/>
                <a:ea typeface="+mn-ea"/>
                <a:cs typeface="+mn-cs"/>
              </a:defRPr>
            </a:lvl3pPr>
            <a:lvl4pPr marL="1600200" indent="-228600" algn="l" rtl="0" eaLnBrk="1" fontAlgn="base" hangingPunct="1">
              <a:spcBef>
                <a:spcPct val="20000"/>
              </a:spcBef>
              <a:spcAft>
                <a:spcPct val="0"/>
              </a:spcAft>
              <a:buClr>
                <a:schemeClr val="tx1">
                  <a:lumMod val="50000"/>
                  <a:lumOff val="50000"/>
                </a:schemeClr>
              </a:buClr>
              <a:buSzPct val="65000"/>
              <a:buFont typeface="Arial" panose="020b0604020202020204" pitchFamily="34" charset="0"/>
              <a:buChar char="▼"/>
              <a:defRPr lang="en-US" sz="1200" b="1" kern="1200" smtClean="0">
                <a:solidFill>
                  <a:schemeClr val="tx1">
                    <a:lumMod val="50000"/>
                    <a:lumOff val="50000"/>
                  </a:schemeClr>
                </a:solidFill>
                <a:latin typeface="+mn-lt"/>
                <a:ea typeface="+mn-ea"/>
                <a:cs typeface="+mn-cs"/>
              </a:defRPr>
            </a:lvl4pPr>
            <a:lvl5pPr marL="2057400" indent="-228600" algn="l" rtl="0" eaLnBrk="1" fontAlgn="base" hangingPunct="1">
              <a:spcBef>
                <a:spcPct val="20000"/>
              </a:spcBef>
              <a:spcAft>
                <a:spcPct val="0"/>
              </a:spcAft>
              <a:buClr>
                <a:schemeClr val="tx1">
                  <a:lumMod val="50000"/>
                  <a:lumOff val="50000"/>
                </a:schemeClr>
              </a:buClr>
              <a:buSzPct val="85000"/>
              <a:buFont typeface="Arial" panose="020b0604020202020204" pitchFamily="34" charset="0"/>
              <a:buChar char="▼"/>
              <a:defRPr lang="en-US" sz="1200" b="1" kern="1200">
                <a:solidFill>
                  <a:schemeClr val="tx1">
                    <a:lumMod val="50000"/>
                    <a:lumOff val="50000"/>
                  </a:schemeClr>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lvl="1"/>
            <a:r>
              <a:rPr lang="en-US" altLang="en-US" sz="3200" smtClean="0">
                <a:latin typeface="Calibri" panose="020f0502020204030204" pitchFamily="34" charset="0"/>
                <a:cs typeface="Times New Roman" pitchFamily="18" charset="0"/>
              </a:rPr>
              <a:t>Pregnancy</a:t>
            </a:r>
          </a:p>
          <a:p>
            <a:pPr lvl="1"/>
            <a:r>
              <a:rPr lang="en-US" altLang="en-US" sz="3200" smtClean="0">
                <a:latin typeface="Calibri" panose="020f0502020204030204" pitchFamily="34" charset="0"/>
                <a:cs typeface="Times New Roman" pitchFamily="18" charset="0"/>
              </a:rPr>
              <a:t>Citizenship</a:t>
            </a:r>
          </a:p>
          <a:p>
            <a:pPr lvl="1"/>
            <a:r>
              <a:rPr lang="en-US" altLang="en-US" sz="3200" smtClean="0">
                <a:latin typeface="Calibri" panose="020f0502020204030204" pitchFamily="34" charset="0"/>
                <a:cs typeface="Times New Roman" pitchFamily="18" charset="0"/>
              </a:rPr>
              <a:t>Genetic Information</a:t>
            </a:r>
          </a:p>
          <a:p>
            <a:pPr lvl="1"/>
            <a:r>
              <a:rPr lang="en-US" altLang="en-US" sz="3200" smtClean="0">
                <a:latin typeface="Calibri" panose="020f0502020204030204" pitchFamily="34" charset="0"/>
                <a:cs typeface="Times New Roman" pitchFamily="18" charset="0"/>
              </a:rPr>
              <a:t>Marital status</a:t>
            </a:r>
          </a:p>
          <a:p>
            <a:pPr lvl="1"/>
            <a:r>
              <a:rPr lang="en-US" altLang="en-US" sz="3200" smtClean="0">
                <a:latin typeface="Calibri" panose="020f0502020204030204" pitchFamily="34" charset="0"/>
                <a:cs typeface="Times New Roman" pitchFamily="18" charset="0"/>
              </a:rPr>
              <a:t>Sexual Orientation</a:t>
            </a:r>
          </a:p>
          <a:p>
            <a:pPr lvl="1"/>
            <a:r>
              <a:rPr lang="en-US" altLang="en-US" sz="3200">
                <a:latin typeface="Calibri" panose="020f0502020204030204" pitchFamily="34" charset="0"/>
                <a:cs typeface="Times New Roman" pitchFamily="18" charset="0"/>
              </a:rPr>
              <a:t>Gender </a:t>
            </a:r>
            <a:r>
              <a:rPr lang="en-US" altLang="en-US" sz="3200" smtClean="0">
                <a:latin typeface="Calibri" panose="020f0502020204030204" pitchFamily="34" charset="0"/>
                <a:cs typeface="Times New Roman" pitchFamily="18" charset="0"/>
              </a:rPr>
              <a:t>Identity</a:t>
            </a:r>
            <a:endParaRPr lang="en-US" altLang="en-US" sz="320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64882030"/>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latin typeface="Calibri" panose="020f0502020204030204" pitchFamily="34" charset="0"/>
              </a:rPr>
              <a:t>Title VII for Faith-Based Employers</a:t>
            </a:r>
          </a:p>
        </p:txBody>
      </p:sp>
      <p:sp>
        <p:nvSpPr>
          <p:cNvPr id="5" name="Text Box 3"/>
          <p:cNvSpPr txBox="1">
            <a:spLocks noChangeArrowheads="1"/>
          </p:cNvSpPr>
          <p:nvPr/>
        </p:nvSpPr>
        <p:spPr bwMode="auto">
          <a:xfrm>
            <a:off x="1219200" y="2667000"/>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grpSp>
        <p:nvGrpSpPr>
          <p:cNvPr id="6" name="Group 23"/>
          <p:cNvGrpSpPr/>
          <p:nvPr/>
        </p:nvGrpSpPr>
        <p:grpSpPr>
          <a:xfrm>
            <a:off x="4419600" y="3657600"/>
            <a:ext cx="3657600" cy="2008188"/>
            <a:chOff x="160" y="2403"/>
            <a:chExt cx="2256" cy="1310"/>
          </a:xfrm>
        </p:grpSpPr>
        <p:sp>
          <p:nvSpPr>
            <p:cNvPr id="7" name="Oval 8"/>
            <p:cNvSpPr>
              <a:spLocks noChangeArrowheads="1"/>
            </p:cNvSpPr>
            <p:nvPr/>
          </p:nvSpPr>
          <p:spPr bwMode="gray">
            <a:xfrm>
              <a:off x="160" y="2403"/>
              <a:ext cx="2256" cy="1310"/>
            </a:xfrm>
            <a:prstGeom prst="ellipse">
              <a:avLst/>
            </a:prstGeom>
            <a:solidFill>
              <a:srgbClr val="90001A"/>
            </a:solidFill>
            <a:ln>
              <a:noFill/>
            </a:ln>
            <a:effectLst>
              <a:prstShdw prst="shdw12" dist="76200" dir="10800000">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FFFFFF"/>
                </a:solidFill>
              </a:endParaRPr>
            </a:p>
          </p:txBody>
        </p:sp>
        <p:sp>
          <p:nvSpPr>
            <p:cNvPr id="8" name="Text Box 9"/>
            <p:cNvSpPr txBox="1">
              <a:spLocks noChangeArrowheads="1"/>
            </p:cNvSpPr>
            <p:nvPr/>
          </p:nvSpPr>
          <p:spPr bwMode="gray">
            <a:xfrm>
              <a:off x="451" y="2780"/>
              <a:ext cx="1680" cy="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fontAlgn="base">
                <a:spcBef>
                  <a:spcPct val="0"/>
                </a:spcBef>
                <a:spcAft>
                  <a:spcPct val="0"/>
                </a:spcAft>
              </a:pPr>
              <a:r>
                <a:rPr lang="en-US" sz="2000" smtClean="0">
                  <a:solidFill>
                    <a:srgbClr val="FFFFFF"/>
                  </a:solidFill>
                  <a:latin typeface="Calibri" panose="020f0502020204030204" pitchFamily="34" charset="0"/>
                </a:rPr>
                <a:t>Bona Fide Occupational Qualifications: Religious Affiliation</a:t>
              </a:r>
              <a:endParaRPr lang="en-US" sz="2000">
                <a:solidFill>
                  <a:srgbClr val="FFFFFF"/>
                </a:solidFill>
                <a:latin typeface="Calibri" panose="020f0502020204030204" pitchFamily="34" charset="0"/>
              </a:endParaRPr>
            </a:p>
          </p:txBody>
        </p:sp>
      </p:grpSp>
      <p:grpSp>
        <p:nvGrpSpPr>
          <p:cNvPr id="9" name="Group 22"/>
          <p:cNvGrpSpPr/>
          <p:nvPr/>
        </p:nvGrpSpPr>
        <p:grpSpPr>
          <a:xfrm>
            <a:off x="490538" y="1571625"/>
            <a:ext cx="3810000" cy="1981200"/>
            <a:chOff x="144" y="912"/>
            <a:chExt cx="2400" cy="1248"/>
          </a:xfrm>
        </p:grpSpPr>
        <p:sp>
          <p:nvSpPr>
            <p:cNvPr id="10" name="Oval 11"/>
            <p:cNvSpPr>
              <a:spLocks noChangeArrowheads="1"/>
            </p:cNvSpPr>
            <p:nvPr/>
          </p:nvSpPr>
          <p:spPr bwMode="gray">
            <a:xfrm>
              <a:off x="144" y="912"/>
              <a:ext cx="2400" cy="1248"/>
            </a:xfrm>
            <a:prstGeom prst="ellipse">
              <a:avLst/>
            </a:prstGeom>
            <a:gradFill rotWithShape="1">
              <a:gsLst>
                <a:gs pos="0">
                  <a:schemeClr val="tx1"/>
                </a:gs>
                <a:gs pos="100000">
                  <a:schemeClr val="tx1">
                    <a:gamma/>
                    <a:shade val="34510"/>
                    <a:invGamma/>
                  </a:schemeClr>
                </a:gs>
              </a:gsLst>
              <a:path path="shape">
                <a:fillToRect l="50000" t="50000" r="50000" b="50000"/>
              </a:path>
            </a:gradFill>
            <a:ln>
              <a:noFill/>
            </a:ln>
            <a:effectLst>
              <a:prstShdw prst="shdw12" dist="76200" dir="10800000">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fontAlgn="base">
                <a:spcBef>
                  <a:spcPct val="0"/>
                </a:spcBef>
                <a:spcAft>
                  <a:spcPct val="0"/>
                </a:spcAft>
                <a:defRPr/>
              </a:pPr>
              <a:endParaRPr lang="en-US">
                <a:solidFill>
                  <a:srgbClr val="FFFFFF"/>
                </a:solidFill>
              </a:endParaRPr>
            </a:p>
          </p:txBody>
        </p:sp>
        <p:sp>
          <p:nvSpPr>
            <p:cNvPr id="11" name="Text Box 12"/>
            <p:cNvSpPr txBox="1">
              <a:spLocks noChangeArrowheads="1"/>
            </p:cNvSpPr>
            <p:nvPr/>
          </p:nvSpPr>
          <p:spPr bwMode="gray">
            <a:xfrm>
              <a:off x="496" y="1012"/>
              <a:ext cx="1707" cy="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fontAlgn="base">
                <a:spcBef>
                  <a:spcPct val="0"/>
                </a:spcBef>
                <a:spcAft>
                  <a:spcPct val="0"/>
                </a:spcAft>
              </a:pPr>
              <a:r>
                <a:rPr lang="en-US" sz="1800" smtClean="0">
                  <a:solidFill>
                    <a:srgbClr val="FFFFFF"/>
                  </a:solidFill>
                  <a:latin typeface="Calibri" panose="020f0502020204030204" pitchFamily="34" charset="0"/>
                </a:rPr>
                <a:t>Special Exemptions for Faith-Based Orgs Where Character of Org is Primarily Religious, not Secular</a:t>
              </a:r>
              <a:endParaRPr lang="en-US" sz="1800">
                <a:solidFill>
                  <a:srgbClr val="FFFFFF"/>
                </a:solidFill>
                <a:latin typeface="Calibri" panose="020f0502020204030204" pitchFamily="34" charset="0"/>
              </a:endParaRPr>
            </a:p>
          </p:txBody>
        </p:sp>
      </p:grpSp>
    </p:spTree>
    <p:extLst>
      <p:ext uri="{BB962C8B-B14F-4D97-AF65-F5344CB8AC3E}">
        <p14:creationId xmlns:p14="http://schemas.microsoft.com/office/powerpoint/2010/main" val="1355047985"/>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914400" y="228600"/>
            <a:ext cx="7467600" cy="639762"/>
          </a:xfrm>
        </p:spPr>
        <p:txBody>
          <a:bodyPr/>
          <a:lstStyle/>
          <a:p>
            <a:pPr eaLnBrk="1" hangingPunct="1"/>
            <a:r>
              <a:rPr lang="en-US" altLang="en-US" sz="3600" b="1" smtClean="0">
                <a:latin typeface="Calibri" panose="020f0502020204030204" pitchFamily="34" charset="0"/>
              </a:rPr>
              <a:t>Title VII Exemptions Generally</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295400"/>
            <a:ext cx="8991600" cy="2438400"/>
          </a:xfrm>
        </p:spPr>
        <p:txBody>
          <a:bodyPr/>
          <a:lstStyle/>
          <a:p>
            <a:pPr lvl="1" eaLnBrk="1" hangingPunct="1"/>
            <a:r>
              <a:rPr lang="en-US" altLang="en-US" sz="2400" u="sng" smtClean="0">
                <a:solidFill>
                  <a:srgbClr val="90001A"/>
                </a:solidFill>
                <a:latin typeface="Calibri" panose="020f0502020204030204" pitchFamily="34" charset="0"/>
                <a:cs typeface="Times New Roman" pitchFamily="18" charset="0"/>
              </a:rPr>
              <a:t>Employee Threshold</a:t>
            </a:r>
            <a:r>
              <a:rPr lang="en-US" altLang="en-US" sz="2400" smtClean="0">
                <a:solidFill>
                  <a:srgbClr val="A7001F"/>
                </a:solidFill>
                <a:latin typeface="Calibri" panose="020f0502020204030204" pitchFamily="34" charset="0"/>
                <a:cs typeface="Times New Roman" pitchFamily="18" charset="0"/>
              </a:rPr>
              <a:t>:</a:t>
            </a:r>
            <a:r>
              <a:rPr lang="en-US" altLang="en-US" sz="2400" smtClean="0">
                <a:latin typeface="Calibri" panose="020f0502020204030204" pitchFamily="34" charset="0"/>
                <a:cs typeface="Times New Roman" pitchFamily="18" charset="0"/>
              </a:rPr>
              <a:t>  Title VII only applies to employers with </a:t>
            </a:r>
            <a:r>
              <a:rPr lang="en-US" altLang="en-US" sz="2400" smtClean="0">
                <a:solidFill>
                  <a:srgbClr val="A7001F"/>
                </a:solidFill>
                <a:latin typeface="Calibri" panose="020f0502020204030204" pitchFamily="34" charset="0"/>
                <a:cs typeface="Times New Roman" pitchFamily="18" charset="0"/>
              </a:rPr>
              <a:t>15 or more </a:t>
            </a:r>
            <a:r>
              <a:rPr lang="en-US" altLang="en-US" sz="2400" smtClean="0">
                <a:latin typeface="Calibri" panose="020f0502020204030204" pitchFamily="34" charset="0"/>
                <a:cs typeface="Times New Roman" pitchFamily="18" charset="0"/>
              </a:rPr>
              <a:t>employees</a:t>
            </a:r>
          </a:p>
          <a:p>
            <a:pPr lvl="2"/>
            <a:r>
              <a:rPr lang="en-US" altLang="en-US" sz="2200" smtClean="0">
                <a:latin typeface="Calibri" panose="020f0502020204030204" pitchFamily="34" charset="0"/>
                <a:cs typeface="Times New Roman" pitchFamily="18" charset="0"/>
              </a:rPr>
              <a:t>Based on </a:t>
            </a:r>
            <a:r>
              <a:rPr lang="en-US" altLang="en-US" sz="2200" smtClean="0">
                <a:solidFill>
                  <a:srgbClr val="A7001F"/>
                </a:solidFill>
                <a:latin typeface="Calibri" panose="020f0502020204030204" pitchFamily="34" charset="0"/>
                <a:cs typeface="Times New Roman" pitchFamily="18" charset="0"/>
              </a:rPr>
              <a:t>all employees </a:t>
            </a:r>
            <a:r>
              <a:rPr lang="en-US" altLang="en-US" sz="2200" smtClean="0">
                <a:latin typeface="Calibri" panose="020f0502020204030204" pitchFamily="34" charset="0"/>
                <a:cs typeface="Times New Roman" pitchFamily="18" charset="0"/>
              </a:rPr>
              <a:t>(FT, PT, temporary, etc.) </a:t>
            </a:r>
          </a:p>
          <a:p>
            <a:pPr lvl="2"/>
            <a:r>
              <a:rPr lang="en-US" altLang="en-US" sz="2200" smtClean="0">
                <a:solidFill>
                  <a:srgbClr val="A7001F"/>
                </a:solidFill>
                <a:latin typeface="Calibri" panose="020f0502020204030204" pitchFamily="34" charset="0"/>
                <a:cs typeface="Times New Roman" pitchFamily="18" charset="0"/>
              </a:rPr>
              <a:t>No FTE </a:t>
            </a:r>
            <a:r>
              <a:rPr lang="en-US" altLang="en-US" sz="2200" smtClean="0">
                <a:latin typeface="Calibri" panose="020f0502020204030204" pitchFamily="34" charset="0"/>
                <a:cs typeface="Times New Roman" pitchFamily="18" charset="0"/>
              </a:rPr>
              <a:t>calculation</a:t>
            </a:r>
          </a:p>
          <a:p>
            <a:pPr marL="457200" lvl="1" indent="0">
              <a:buNone/>
            </a:pPr>
            <a:endParaRPr lang="en-US" altLang="en-US" sz="1400">
              <a:latin typeface="Calibri" panose="020f0502020204030204" pitchFamily="34" charset="0"/>
              <a:cs typeface="Times New Roman" pitchFamily="18" charset="0"/>
            </a:endParaRPr>
          </a:p>
          <a:p>
            <a:pPr lvl="1" eaLnBrk="1" hangingPunct="1"/>
            <a:endParaRPr lang="en-US" altLang="en-US" sz="2000" smtClean="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69600992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914400" y="228600"/>
            <a:ext cx="7467600" cy="639762"/>
          </a:xfrm>
        </p:spPr>
        <p:txBody>
          <a:bodyPr/>
          <a:lstStyle/>
          <a:p>
            <a:pPr eaLnBrk="1" hangingPunct="1"/>
            <a:r>
              <a:rPr lang="en-US" altLang="en-US" sz="3600" b="1" smtClean="0">
                <a:latin typeface="Calibri" panose="020f0502020204030204" pitchFamily="34" charset="0"/>
              </a:rPr>
              <a:t>Title VII Exemptions Generally</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143000"/>
            <a:ext cx="8991600" cy="4572000"/>
          </a:xfrm>
        </p:spPr>
        <p:txBody>
          <a:bodyPr/>
          <a:lstStyle/>
          <a:p>
            <a:pPr lvl="1"/>
            <a:r>
              <a:rPr lang="en-US" altLang="en-US" sz="2400" u="sng" smtClean="0">
                <a:solidFill>
                  <a:srgbClr val="A7001F"/>
                </a:solidFill>
                <a:latin typeface="Calibri" panose="020f0502020204030204" pitchFamily="34" charset="0"/>
                <a:cs typeface="Times New Roman" pitchFamily="18" charset="0"/>
              </a:rPr>
              <a:t>Bona </a:t>
            </a:r>
            <a:r>
              <a:rPr lang="en-US" altLang="en-US" sz="2400" u="sng">
                <a:solidFill>
                  <a:srgbClr val="A7001F"/>
                </a:solidFill>
                <a:latin typeface="Calibri" panose="020f0502020204030204" pitchFamily="34" charset="0"/>
                <a:cs typeface="Times New Roman" pitchFamily="18" charset="0"/>
              </a:rPr>
              <a:t>Fide Occupational Qualifications</a:t>
            </a:r>
            <a:r>
              <a:rPr lang="en-US" altLang="en-US" sz="2400">
                <a:solidFill>
                  <a:srgbClr val="A7001F"/>
                </a:solidFill>
                <a:latin typeface="Calibri" panose="020f0502020204030204" pitchFamily="34" charset="0"/>
                <a:cs typeface="Times New Roman" pitchFamily="18" charset="0"/>
              </a:rPr>
              <a:t>:  </a:t>
            </a:r>
            <a:r>
              <a:rPr lang="en-US" altLang="en-US" sz="2400">
                <a:latin typeface="Calibri" panose="020f0502020204030204" pitchFamily="34" charset="0"/>
                <a:cs typeface="Times New Roman" pitchFamily="18" charset="0"/>
              </a:rPr>
              <a:t>employers may consider </a:t>
            </a:r>
            <a:r>
              <a:rPr lang="en-US" altLang="en-US" sz="2400">
                <a:solidFill>
                  <a:srgbClr val="A7001F"/>
                </a:solidFill>
                <a:latin typeface="Calibri" panose="020f0502020204030204" pitchFamily="34" charset="0"/>
                <a:cs typeface="Times New Roman" pitchFamily="18" charset="0"/>
              </a:rPr>
              <a:t>religion, sex, or national origin bona fide factors in employment decisions</a:t>
            </a:r>
            <a:r>
              <a:rPr lang="en-US" altLang="en-US" sz="2400">
                <a:latin typeface="Calibri" panose="020f0502020204030204" pitchFamily="34" charset="0"/>
                <a:cs typeface="Times New Roman" pitchFamily="18" charset="0"/>
              </a:rPr>
              <a:t> if those factors are “a bona fide occupational qualification </a:t>
            </a:r>
            <a:r>
              <a:rPr lang="en-US" altLang="en-US" sz="2400">
                <a:solidFill>
                  <a:srgbClr val="A7001F"/>
                </a:solidFill>
                <a:latin typeface="Calibri" panose="020f0502020204030204" pitchFamily="34" charset="0"/>
                <a:cs typeface="Times New Roman" pitchFamily="18" charset="0"/>
              </a:rPr>
              <a:t>reasonably necessary to the normal operation of that particular business or enterprise</a:t>
            </a:r>
            <a:r>
              <a:rPr lang="en-US" altLang="en-US" sz="2400">
                <a:latin typeface="Calibri" panose="020f0502020204030204" pitchFamily="34" charset="0"/>
                <a:cs typeface="Times New Roman" pitchFamily="18" charset="0"/>
              </a:rPr>
              <a:t>.” </a:t>
            </a:r>
            <a:r>
              <a:rPr lang="en-US" altLang="en-US">
                <a:latin typeface="Calibri" panose="020f0502020204030204" pitchFamily="34" charset="0"/>
                <a:cs typeface="Times New Roman" pitchFamily="18" charset="0"/>
              </a:rPr>
              <a:t>42 U.S.C. 2000e-2(e)(1) </a:t>
            </a:r>
            <a:endParaRPr lang="en-US" altLang="en-US" smtClean="0">
              <a:latin typeface="Calibri" panose="020f0502020204030204" pitchFamily="34" charset="0"/>
              <a:cs typeface="Times New Roman" pitchFamily="18" charset="0"/>
            </a:endParaRPr>
          </a:p>
          <a:p>
            <a:pPr lvl="2"/>
            <a:r>
              <a:rPr lang="en-US" altLang="en-US" sz="2200" smtClean="0">
                <a:latin typeface="Calibri" panose="020f0502020204030204" pitchFamily="34" charset="0"/>
                <a:cs typeface="Times New Roman" pitchFamily="18" charset="0"/>
              </a:rPr>
              <a:t>Available to </a:t>
            </a:r>
            <a:r>
              <a:rPr lang="en-US" altLang="en-US" sz="2200" u="sng" smtClean="0">
                <a:solidFill>
                  <a:srgbClr val="A7001F"/>
                </a:solidFill>
                <a:latin typeface="Calibri" panose="020f0502020204030204" pitchFamily="34" charset="0"/>
                <a:cs typeface="Times New Roman" pitchFamily="18" charset="0"/>
              </a:rPr>
              <a:t>any employer</a:t>
            </a:r>
            <a:r>
              <a:rPr lang="en-US" altLang="en-US" sz="2200" smtClean="0">
                <a:latin typeface="Calibri" panose="020f0502020204030204" pitchFamily="34" charset="0"/>
                <a:cs typeface="Times New Roman" pitchFamily="18" charset="0"/>
              </a:rPr>
              <a:t>, not just faith-based orgs</a:t>
            </a:r>
          </a:p>
          <a:p>
            <a:pPr lvl="2"/>
            <a:r>
              <a:rPr lang="en-US" altLang="en-US" sz="2200" smtClean="0">
                <a:latin typeface="Calibri" panose="020f0502020204030204" pitchFamily="34" charset="0"/>
                <a:cs typeface="Times New Roman" pitchFamily="18" charset="0"/>
              </a:rPr>
              <a:t>Has been </a:t>
            </a:r>
            <a:r>
              <a:rPr lang="en-US" altLang="en-US" sz="2200" smtClean="0">
                <a:solidFill>
                  <a:srgbClr val="A7001F"/>
                </a:solidFill>
                <a:latin typeface="Calibri" panose="020f0502020204030204" pitchFamily="34" charset="0"/>
                <a:cs typeface="Times New Roman" pitchFamily="18" charset="0"/>
              </a:rPr>
              <a:t>narrowly construed </a:t>
            </a:r>
            <a:r>
              <a:rPr lang="en-US" altLang="en-US" sz="2200" smtClean="0">
                <a:latin typeface="Calibri" panose="020f0502020204030204" pitchFamily="34" charset="0"/>
                <a:cs typeface="Times New Roman" pitchFamily="18" charset="0"/>
              </a:rPr>
              <a:t>by courts</a:t>
            </a:r>
          </a:p>
          <a:p>
            <a:pPr lvl="2"/>
            <a:r>
              <a:rPr lang="en-US" altLang="en-US" sz="2200" smtClean="0">
                <a:latin typeface="Calibri" panose="020f0502020204030204" pitchFamily="34" charset="0"/>
                <a:cs typeface="Times New Roman" pitchFamily="18" charset="0"/>
              </a:rPr>
              <a:t>For faith-based orgs, BFOQ is </a:t>
            </a:r>
            <a:r>
              <a:rPr lang="en-US" altLang="en-US" sz="2200" smtClean="0">
                <a:solidFill>
                  <a:srgbClr val="A7001F"/>
                </a:solidFill>
                <a:latin typeface="Calibri" panose="020f0502020204030204" pitchFamily="34" charset="0"/>
                <a:cs typeface="Times New Roman" pitchFamily="18" charset="0"/>
              </a:rPr>
              <a:t>only applicable where religion plays an extremely important part </a:t>
            </a:r>
            <a:r>
              <a:rPr lang="en-US" altLang="en-US" sz="2200" smtClean="0">
                <a:latin typeface="Calibri" panose="020f0502020204030204" pitchFamily="34" charset="0"/>
                <a:cs typeface="Times New Roman" pitchFamily="18" charset="0"/>
              </a:rPr>
              <a:t>of the work environment and </a:t>
            </a:r>
            <a:r>
              <a:rPr lang="en-US" altLang="en-US" sz="2200" smtClean="0">
                <a:solidFill>
                  <a:srgbClr val="A7001F"/>
                </a:solidFill>
                <a:latin typeface="Calibri" panose="020f0502020204030204" pitchFamily="34" charset="0"/>
                <a:cs typeface="Times New Roman" pitchFamily="18" charset="0"/>
              </a:rPr>
              <a:t>is applicable to the job or jobs at issue</a:t>
            </a:r>
            <a:endParaRPr lang="en-US" altLang="en-US" sz="2200">
              <a:solidFill>
                <a:srgbClr val="A7001F"/>
              </a:solidFill>
              <a:latin typeface="Calibri" panose="020f0502020204030204" pitchFamily="34" charset="0"/>
              <a:cs typeface="Times New Roman" pitchFamily="18" charset="0"/>
            </a:endParaRPr>
          </a:p>
          <a:p>
            <a:pPr marL="457200" lvl="1" indent="0">
              <a:buNone/>
            </a:pPr>
            <a:endParaRPr lang="en-US" altLang="en-US" sz="1400">
              <a:latin typeface="Calibri" panose="020f0502020204030204" pitchFamily="34" charset="0"/>
              <a:cs typeface="Times New Roman" pitchFamily="18" charset="0"/>
            </a:endParaRPr>
          </a:p>
          <a:p>
            <a:pPr lvl="1" eaLnBrk="1" hangingPunct="1"/>
            <a:endParaRPr lang="en-US" altLang="en-US" sz="2000" smtClean="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95297120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914400" y="228600"/>
            <a:ext cx="7467600" cy="639762"/>
          </a:xfrm>
        </p:spPr>
        <p:txBody>
          <a:bodyPr/>
          <a:lstStyle/>
          <a:p>
            <a:pPr eaLnBrk="1" hangingPunct="1"/>
            <a:r>
              <a:rPr lang="en-US" altLang="en-US" sz="3600" b="1" smtClean="0">
                <a:latin typeface="Calibri" panose="020f0502020204030204" pitchFamily="34" charset="0"/>
              </a:rPr>
              <a:t>Title VII </a:t>
            </a:r>
            <a:r>
              <a:rPr lang="en-US" altLang="en-US" sz="3600" smtClean="0">
                <a:latin typeface="Calibri" panose="020f0502020204030204" pitchFamily="34" charset="0"/>
              </a:rPr>
              <a:t>Rules for Faith Based Orgs</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219200"/>
            <a:ext cx="9144000" cy="4206876"/>
          </a:xfrm>
        </p:spPr>
        <p:txBody>
          <a:bodyPr/>
          <a:lstStyle/>
          <a:p>
            <a:pPr lvl="1" eaLnBrk="1" hangingPunct="1"/>
            <a:r>
              <a:rPr lang="en-US" altLang="en-US" sz="2400" u="sng" smtClean="0">
                <a:solidFill>
                  <a:srgbClr val="90001A"/>
                </a:solidFill>
                <a:latin typeface="Calibri" panose="020f0502020204030204" pitchFamily="34" charset="0"/>
                <a:cs typeface="Times New Roman" pitchFamily="18" charset="0"/>
              </a:rPr>
              <a:t>General Religious Exception</a:t>
            </a:r>
            <a:r>
              <a:rPr lang="en-US" altLang="en-US" sz="2400" smtClean="0">
                <a:solidFill>
                  <a:srgbClr val="A7001F"/>
                </a:solidFill>
                <a:latin typeface="Calibri" panose="020f0502020204030204" pitchFamily="34" charset="0"/>
                <a:cs typeface="Times New Roman" pitchFamily="18" charset="0"/>
              </a:rPr>
              <a:t>:</a:t>
            </a:r>
            <a:r>
              <a:rPr lang="en-US" altLang="en-US" sz="2400" smtClean="0">
                <a:latin typeface="Calibri" panose="020f0502020204030204" pitchFamily="34" charset="0"/>
                <a:cs typeface="Times New Roman" pitchFamily="18" charset="0"/>
              </a:rPr>
              <a:t> prohibition against religious discrimination does not apply to “</a:t>
            </a:r>
            <a:r>
              <a:rPr lang="en-US" altLang="en-US" sz="2400" smtClean="0">
                <a:solidFill>
                  <a:srgbClr val="A7001F"/>
                </a:solidFill>
                <a:latin typeface="Calibri" panose="020f0502020204030204" pitchFamily="34" charset="0"/>
                <a:cs typeface="Times New Roman" pitchFamily="18" charset="0"/>
              </a:rPr>
              <a:t>a religious corporation, association, educational institution, or society with respect to the employment of individuals of a particular religion to perform work connected with the carrying on by such [entity] of its activities</a:t>
            </a:r>
            <a:r>
              <a:rPr lang="en-US" altLang="en-US" sz="2400" smtClean="0">
                <a:latin typeface="Calibri" panose="020f0502020204030204" pitchFamily="34" charset="0"/>
                <a:cs typeface="Times New Roman" pitchFamily="18" charset="0"/>
              </a:rPr>
              <a:t>.” </a:t>
            </a:r>
            <a:r>
              <a:rPr lang="en-US" altLang="en-US" sz="1400" smtClean="0">
                <a:latin typeface="Calibri" panose="020f0502020204030204" pitchFamily="34" charset="0"/>
                <a:cs typeface="Times New Roman" pitchFamily="18" charset="0"/>
              </a:rPr>
              <a:t>42 U.S.C. 2000e-1(a)</a:t>
            </a:r>
          </a:p>
          <a:p>
            <a:pPr lvl="2"/>
            <a:r>
              <a:rPr lang="en-US" altLang="en-US" sz="2000" smtClean="0">
                <a:latin typeface="Calibri" panose="020f0502020204030204" pitchFamily="34" charset="0"/>
                <a:cs typeface="Times New Roman" pitchFamily="18" charset="0"/>
              </a:rPr>
              <a:t>“</a:t>
            </a:r>
            <a:r>
              <a:rPr lang="en-US" altLang="en-US" sz="2000">
                <a:latin typeface="Calibri" panose="020f0502020204030204" pitchFamily="34" charset="0"/>
                <a:cs typeface="Times New Roman" pitchFamily="18" charset="0"/>
              </a:rPr>
              <a:t>religious corporation, association, educational institution, or </a:t>
            </a:r>
            <a:r>
              <a:rPr lang="en-US" altLang="en-US" sz="2000" smtClean="0">
                <a:latin typeface="Calibri" panose="020f0502020204030204" pitchFamily="34" charset="0"/>
                <a:cs typeface="Times New Roman" pitchFamily="18" charset="0"/>
              </a:rPr>
              <a:t>society” is </a:t>
            </a:r>
            <a:r>
              <a:rPr lang="en-US" altLang="en-US" sz="2000" smtClean="0">
                <a:solidFill>
                  <a:srgbClr val="A7001F"/>
                </a:solidFill>
                <a:latin typeface="Calibri" panose="020f0502020204030204" pitchFamily="34" charset="0"/>
                <a:cs typeface="Times New Roman" pitchFamily="18" charset="0"/>
              </a:rPr>
              <a:t>not defined</a:t>
            </a:r>
          </a:p>
          <a:p>
            <a:pPr lvl="2"/>
            <a:r>
              <a:rPr lang="en-US" altLang="en-US" sz="2000" smtClean="0">
                <a:latin typeface="Calibri" panose="020f0502020204030204" pitchFamily="34" charset="0"/>
                <a:cs typeface="Times New Roman" pitchFamily="18" charset="0"/>
              </a:rPr>
              <a:t>Courts have considered: </a:t>
            </a:r>
            <a:r>
              <a:rPr lang="en-US" altLang="en-US" sz="2000" smtClean="0">
                <a:solidFill>
                  <a:srgbClr val="A7001F"/>
                </a:solidFill>
                <a:latin typeface="Calibri" panose="020f0502020204030204" pitchFamily="34" charset="0"/>
                <a:cs typeface="Times New Roman" pitchFamily="18" charset="0"/>
              </a:rPr>
              <a:t>(1)</a:t>
            </a:r>
            <a:r>
              <a:rPr lang="en-US" altLang="en-US" sz="2000" smtClean="0">
                <a:latin typeface="Calibri" panose="020f0502020204030204" pitchFamily="34" charset="0"/>
                <a:cs typeface="Times New Roman" pitchFamily="18" charset="0"/>
              </a:rPr>
              <a:t> the purpose/mission of the org; </a:t>
            </a:r>
            <a:r>
              <a:rPr lang="en-US" altLang="en-US" sz="2000" smtClean="0">
                <a:solidFill>
                  <a:srgbClr val="A7001F"/>
                </a:solidFill>
                <a:latin typeface="Calibri" panose="020f0502020204030204" pitchFamily="34" charset="0"/>
                <a:cs typeface="Times New Roman" pitchFamily="18" charset="0"/>
              </a:rPr>
              <a:t>(2)</a:t>
            </a:r>
            <a:r>
              <a:rPr lang="en-US" altLang="en-US" sz="2000" smtClean="0">
                <a:latin typeface="Calibri" panose="020f0502020204030204" pitchFamily="34" charset="0"/>
                <a:cs typeface="Times New Roman" pitchFamily="18" charset="0"/>
              </a:rPr>
              <a:t> ownership, affiliation, or source of funding for the org; </a:t>
            </a:r>
            <a:r>
              <a:rPr lang="en-US" altLang="en-US" sz="2000" smtClean="0">
                <a:solidFill>
                  <a:srgbClr val="A7001F"/>
                </a:solidFill>
                <a:latin typeface="Calibri" panose="020f0502020204030204" pitchFamily="34" charset="0"/>
                <a:cs typeface="Times New Roman" pitchFamily="18" charset="0"/>
              </a:rPr>
              <a:t>(3)</a:t>
            </a:r>
            <a:r>
              <a:rPr lang="en-US" altLang="en-US" sz="2000" smtClean="0">
                <a:latin typeface="Calibri" panose="020f0502020204030204" pitchFamily="34" charset="0"/>
                <a:cs typeface="Times New Roman" pitchFamily="18" charset="0"/>
              </a:rPr>
              <a:t> requirements placed on staff and members of the org (including faculty and students, if a school); and </a:t>
            </a:r>
            <a:r>
              <a:rPr lang="en-US" altLang="en-US" sz="2000" smtClean="0">
                <a:solidFill>
                  <a:srgbClr val="A7001F"/>
                </a:solidFill>
                <a:latin typeface="Calibri" panose="020f0502020204030204" pitchFamily="34" charset="0"/>
                <a:cs typeface="Times New Roman" pitchFamily="18" charset="0"/>
              </a:rPr>
              <a:t>(4)</a:t>
            </a:r>
            <a:r>
              <a:rPr lang="en-US" altLang="en-US" sz="2000" smtClean="0">
                <a:latin typeface="Calibri" panose="020f0502020204030204" pitchFamily="34" charset="0"/>
                <a:cs typeface="Times New Roman" pitchFamily="18" charset="0"/>
              </a:rPr>
              <a:t> the extent of religious practices in, or the religious nature of products and services offered by the organization</a:t>
            </a:r>
          </a:p>
        </p:txBody>
      </p:sp>
    </p:spTree>
    <p:extLst>
      <p:ext uri="{BB962C8B-B14F-4D97-AF65-F5344CB8AC3E}">
        <p14:creationId xmlns:p14="http://schemas.microsoft.com/office/powerpoint/2010/main" val="198494457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914400" y="228600"/>
            <a:ext cx="7467600" cy="639762"/>
          </a:xfrm>
        </p:spPr>
        <p:txBody>
          <a:bodyPr/>
          <a:lstStyle/>
          <a:p>
            <a:pPr eaLnBrk="1" hangingPunct="1"/>
            <a:r>
              <a:rPr lang="en-US" altLang="en-US" sz="3600" b="1" smtClean="0">
                <a:latin typeface="Calibri" panose="020f0502020204030204" pitchFamily="34" charset="0"/>
              </a:rPr>
              <a:t>Title VII </a:t>
            </a:r>
            <a:r>
              <a:rPr lang="en-US" altLang="en-US" sz="3600" smtClean="0">
                <a:latin typeface="Calibri" panose="020f0502020204030204" pitchFamily="34" charset="0"/>
              </a:rPr>
              <a:t>Rules for Faith Based Orgs</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143000"/>
            <a:ext cx="9144000" cy="4511676"/>
          </a:xfrm>
        </p:spPr>
        <p:txBody>
          <a:bodyPr/>
          <a:lstStyle/>
          <a:p>
            <a:pPr lvl="1" eaLnBrk="1" hangingPunct="1"/>
            <a:r>
              <a:rPr lang="en-US" altLang="en-US" sz="2400" u="sng" smtClean="0">
                <a:solidFill>
                  <a:srgbClr val="90001A"/>
                </a:solidFill>
                <a:latin typeface="Calibri" panose="020f0502020204030204" pitchFamily="34" charset="0"/>
                <a:cs typeface="Times New Roman" pitchFamily="18" charset="0"/>
              </a:rPr>
              <a:t>Religious Educational Institutions</a:t>
            </a:r>
            <a:r>
              <a:rPr lang="en-US" altLang="en-US" sz="2400" smtClean="0">
                <a:solidFill>
                  <a:srgbClr val="90001A"/>
                </a:solidFill>
                <a:latin typeface="Calibri" panose="020f0502020204030204" pitchFamily="34" charset="0"/>
                <a:cs typeface="Times New Roman" pitchFamily="18" charset="0"/>
              </a:rPr>
              <a:t>:  </a:t>
            </a:r>
            <a:r>
              <a:rPr lang="en-US" altLang="en-US" sz="2400" smtClean="0">
                <a:latin typeface="Calibri" panose="020f0502020204030204" pitchFamily="34" charset="0"/>
                <a:cs typeface="Times New Roman" pitchFamily="18" charset="0"/>
              </a:rPr>
              <a:t>may “</a:t>
            </a:r>
            <a:r>
              <a:rPr lang="en-US" altLang="en-US" sz="2400" smtClean="0">
                <a:solidFill>
                  <a:srgbClr val="90001A"/>
                </a:solidFill>
                <a:latin typeface="Calibri" panose="020f0502020204030204" pitchFamily="34" charset="0"/>
                <a:cs typeface="Times New Roman" pitchFamily="18" charset="0"/>
              </a:rPr>
              <a:t>hire and employ employees </a:t>
            </a:r>
            <a:r>
              <a:rPr lang="en-US" altLang="en-US" sz="2400" smtClean="0">
                <a:latin typeface="Calibri" panose="020f0502020204030204" pitchFamily="34" charset="0"/>
                <a:cs typeface="Times New Roman" pitchFamily="18" charset="0"/>
              </a:rPr>
              <a:t>of a particular religion if the [entity] is, in whole or in substantial part, owned, supported, controlled, or managed by a particular religion or by a particular [organization], or if the curriculum of [the institution] is </a:t>
            </a:r>
            <a:r>
              <a:rPr lang="en-US" altLang="en-US" sz="2400" smtClean="0">
                <a:solidFill>
                  <a:srgbClr val="90001A"/>
                </a:solidFill>
                <a:latin typeface="Calibri" panose="020f0502020204030204" pitchFamily="34" charset="0"/>
                <a:cs typeface="Times New Roman" pitchFamily="18" charset="0"/>
              </a:rPr>
              <a:t>directed toward the propagation of a particular religion</a:t>
            </a:r>
            <a:r>
              <a:rPr lang="en-US" altLang="en-US" sz="2400" smtClean="0">
                <a:latin typeface="Calibri" panose="020f0502020204030204" pitchFamily="34" charset="0"/>
                <a:cs typeface="Times New Roman" pitchFamily="18" charset="0"/>
              </a:rPr>
              <a:t>.” </a:t>
            </a:r>
            <a:r>
              <a:rPr lang="en-US" altLang="en-US" sz="1400" smtClean="0">
                <a:latin typeface="Calibri" panose="020f0502020204030204" pitchFamily="34" charset="0"/>
                <a:cs typeface="Times New Roman" pitchFamily="18" charset="0"/>
              </a:rPr>
              <a:t>42 U.S.C. 2000e-2(e)(2) </a:t>
            </a:r>
          </a:p>
          <a:p>
            <a:pPr lvl="2"/>
            <a:r>
              <a:rPr lang="en-US" altLang="en-US" sz="1600">
                <a:latin typeface="Calibri" panose="020f0502020204030204" pitchFamily="34" charset="0"/>
                <a:cs typeface="Times New Roman" pitchFamily="18" charset="0"/>
              </a:rPr>
              <a:t>Separate but similar to the </a:t>
            </a:r>
            <a:r>
              <a:rPr lang="en-US" altLang="en-US" sz="1600" smtClean="0">
                <a:latin typeface="Calibri" panose="020f0502020204030204" pitchFamily="34" charset="0"/>
                <a:cs typeface="Times New Roman" pitchFamily="18" charset="0"/>
              </a:rPr>
              <a:t>General Religious Exception</a:t>
            </a:r>
            <a:r>
              <a:rPr lang="en-US" altLang="en-US" sz="1600">
                <a:latin typeface="Calibri" panose="020f0502020204030204" pitchFamily="34" charset="0"/>
                <a:cs typeface="Times New Roman" pitchFamily="18" charset="0"/>
              </a:rPr>
              <a:t>, above</a:t>
            </a:r>
          </a:p>
          <a:p>
            <a:pPr lvl="1" eaLnBrk="1" hangingPunct="1"/>
            <a:r>
              <a:rPr lang="en-US" altLang="en-US" sz="2400" u="sng" smtClean="0">
                <a:solidFill>
                  <a:srgbClr val="A7001F"/>
                </a:solidFill>
                <a:latin typeface="Calibri" panose="020f0502020204030204" pitchFamily="34" charset="0"/>
                <a:cs typeface="Times New Roman" pitchFamily="18" charset="0"/>
              </a:rPr>
              <a:t>Both the General Religious Exception and the Religious Educational Institutions Exception apply only to applicant and employment hiring/firing decisions </a:t>
            </a:r>
            <a:r>
              <a:rPr lang="en-US" altLang="en-US" sz="2400" smtClean="0">
                <a:solidFill>
                  <a:schemeClr val="bg2"/>
                </a:solidFill>
                <a:latin typeface="Calibri" panose="020f0502020204030204" pitchFamily="34" charset="0"/>
                <a:cs typeface="Times New Roman" pitchFamily="18" charset="0"/>
              </a:rPr>
              <a:t>involving religion, but no exception applies to other prohibited discrimination, or other employment decisions</a:t>
            </a:r>
          </a:p>
        </p:txBody>
      </p:sp>
    </p:spTree>
    <p:extLst>
      <p:ext uri="{BB962C8B-B14F-4D97-AF65-F5344CB8AC3E}">
        <p14:creationId xmlns:p14="http://schemas.microsoft.com/office/powerpoint/2010/main" val="45407658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457200" y="228600"/>
            <a:ext cx="8001000" cy="639762"/>
          </a:xfrm>
        </p:spPr>
        <p:txBody>
          <a:bodyPr/>
          <a:lstStyle/>
          <a:p>
            <a:pPr eaLnBrk="1" hangingPunct="1"/>
            <a:r>
              <a:rPr lang="en-US" altLang="en-US" sz="3600" b="1" smtClean="0">
                <a:latin typeface="Calibri" panose="020f0502020204030204" pitchFamily="34" charset="0"/>
              </a:rPr>
              <a:t>Constitutional Rights for</a:t>
            </a:r>
            <a:r>
              <a:rPr lang="en-US" altLang="en-US" sz="3600" smtClean="0">
                <a:latin typeface="Calibri" panose="020f0502020204030204" pitchFamily="34" charset="0"/>
              </a:rPr>
              <a:t> Faith Based Orgs</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32238" y="1066800"/>
            <a:ext cx="9144000" cy="3733800"/>
          </a:xfrm>
        </p:spPr>
        <p:txBody>
          <a:bodyPr/>
          <a:lstStyle/>
          <a:p>
            <a:pPr lvl="1"/>
            <a:r>
              <a:rPr lang="en-US" altLang="en-US" sz="2200" u="sng" smtClean="0">
                <a:solidFill>
                  <a:srgbClr val="A7001F"/>
                </a:solidFill>
                <a:latin typeface="Calibri" panose="020f0502020204030204" pitchFamily="34" charset="0"/>
                <a:cs typeface="Times New Roman" pitchFamily="18" charset="0"/>
              </a:rPr>
              <a:t>Constitution’s Free Exercise Clause</a:t>
            </a:r>
            <a:r>
              <a:rPr lang="en-US" altLang="en-US" sz="2200" smtClean="0">
                <a:solidFill>
                  <a:srgbClr val="A7001F"/>
                </a:solidFill>
                <a:latin typeface="Calibri" panose="020f0502020204030204" pitchFamily="34" charset="0"/>
                <a:cs typeface="Times New Roman" pitchFamily="18" charset="0"/>
              </a:rPr>
              <a:t>:  </a:t>
            </a:r>
            <a:r>
              <a:rPr lang="en-US" altLang="en-US" sz="2200" smtClean="0">
                <a:latin typeface="Calibri" panose="020f0502020204030204" pitchFamily="34" charset="0"/>
                <a:cs typeface="Times New Roman" pitchFamily="18" charset="0"/>
              </a:rPr>
              <a:t>even before Title VII incorporated specified exceptions for religious orgs, the U.S. Supreme Court recognized that “the </a:t>
            </a:r>
            <a:r>
              <a:rPr lang="en-US" altLang="en-US" sz="2200" smtClean="0">
                <a:solidFill>
                  <a:srgbClr val="A7001F"/>
                </a:solidFill>
                <a:latin typeface="Calibri" panose="020f0502020204030204" pitchFamily="34" charset="0"/>
                <a:cs typeface="Times New Roman" pitchFamily="18" charset="0"/>
              </a:rPr>
              <a:t>freedom to select the clergy</a:t>
            </a:r>
            <a:r>
              <a:rPr lang="en-US" altLang="en-US" sz="2200" smtClean="0">
                <a:latin typeface="Calibri" panose="020f0502020204030204" pitchFamily="34" charset="0"/>
                <a:cs typeface="Times New Roman" pitchFamily="18" charset="0"/>
              </a:rPr>
              <a:t>” has “federal constitutional protection as part of the free exercise of religion against state interference.”  </a:t>
            </a:r>
            <a:r>
              <a:rPr lang="en-US" altLang="en-US" sz="1400" err="1" smtClean="0">
                <a:latin typeface="Calibri" panose="020f0502020204030204" pitchFamily="34" charset="0"/>
                <a:cs typeface="Times New Roman" pitchFamily="18" charset="0"/>
              </a:rPr>
              <a:t>Kedroff v. St. Nicholas Cathedral, 344 U.S. 94, 116 (1952).</a:t>
            </a:r>
            <a:endParaRPr lang="en-US" altLang="en-US" sz="2000">
              <a:latin typeface="Calibri" panose="020f0502020204030204" pitchFamily="34" charset="0"/>
              <a:cs typeface="Times New Roman" pitchFamily="18" charset="0"/>
            </a:endParaRPr>
          </a:p>
          <a:p>
            <a:pPr lvl="2"/>
            <a:r>
              <a:rPr lang="en-US" altLang="en-US" sz="2000" smtClean="0">
                <a:latin typeface="Calibri" panose="020f0502020204030204" pitchFamily="34" charset="0"/>
                <a:cs typeface="Times New Roman" pitchFamily="18" charset="0"/>
              </a:rPr>
              <a:t>Court interpretations of this decision have lead to what is known as the </a:t>
            </a:r>
            <a:r>
              <a:rPr lang="en-US" altLang="en-US" sz="2000" smtClean="0">
                <a:solidFill>
                  <a:srgbClr val="A7001F"/>
                </a:solidFill>
                <a:latin typeface="Calibri" panose="020f0502020204030204" pitchFamily="34" charset="0"/>
                <a:cs typeface="Times New Roman" pitchFamily="18" charset="0"/>
              </a:rPr>
              <a:t>“ministerial exception”</a:t>
            </a:r>
          </a:p>
          <a:p>
            <a:pPr lvl="2"/>
            <a:r>
              <a:rPr lang="en-US" altLang="en-US" sz="2000" smtClean="0">
                <a:latin typeface="Calibri" panose="020f0502020204030204" pitchFamily="34" charset="0"/>
                <a:cs typeface="Times New Roman" pitchFamily="18" charset="0"/>
              </a:rPr>
              <a:t>As applied by the courts, it allows religious orgs to select clergy without regard to Title VII’s prohibitions, but </a:t>
            </a:r>
            <a:r>
              <a:rPr lang="en-US" altLang="en-US" sz="2000" smtClean="0">
                <a:solidFill>
                  <a:srgbClr val="A7001F"/>
                </a:solidFill>
                <a:latin typeface="Calibri" panose="020f0502020204030204" pitchFamily="34" charset="0"/>
                <a:cs typeface="Times New Roman" pitchFamily="18" charset="0"/>
              </a:rPr>
              <a:t>requires that employment decisions made regarding other positions</a:t>
            </a:r>
            <a:r>
              <a:rPr lang="en-US" altLang="en-US" sz="2000" smtClean="0">
                <a:latin typeface="Calibri" panose="020f0502020204030204" pitchFamily="34" charset="0"/>
                <a:cs typeface="Times New Roman" pitchFamily="18" charset="0"/>
              </a:rPr>
              <a:t> within the organization </a:t>
            </a:r>
            <a:r>
              <a:rPr lang="en-US" altLang="en-US" sz="2000" smtClean="0">
                <a:solidFill>
                  <a:srgbClr val="A7001F"/>
                </a:solidFill>
                <a:latin typeface="Calibri" panose="020f0502020204030204" pitchFamily="34" charset="0"/>
                <a:cs typeface="Times New Roman" pitchFamily="18" charset="0"/>
              </a:rPr>
              <a:t>comply with Title VII’s </a:t>
            </a:r>
            <a:r>
              <a:rPr lang="en-US" altLang="en-US" sz="2000" smtClean="0">
                <a:latin typeface="Calibri" panose="020f0502020204030204" pitchFamily="34" charset="0"/>
                <a:cs typeface="Times New Roman" pitchFamily="18" charset="0"/>
              </a:rPr>
              <a:t>requirements and exceptions.</a:t>
            </a:r>
          </a:p>
          <a:p>
            <a:pPr lvl="2"/>
            <a:r>
              <a:rPr lang="en-US" altLang="en-US" sz="2000" smtClean="0">
                <a:latin typeface="Calibri" panose="020f0502020204030204" pitchFamily="34" charset="0"/>
                <a:cs typeface="Times New Roman" pitchFamily="18" charset="0"/>
              </a:rPr>
              <a:t>In general, </a:t>
            </a:r>
            <a:r>
              <a:rPr lang="en-US" altLang="en-US" sz="2000" smtClean="0">
                <a:solidFill>
                  <a:srgbClr val="A7001F"/>
                </a:solidFill>
                <a:latin typeface="Calibri" panose="020f0502020204030204" pitchFamily="34" charset="0"/>
                <a:cs typeface="Times New Roman" pitchFamily="18" charset="0"/>
              </a:rPr>
              <a:t>to qualify as “clergy,”</a:t>
            </a:r>
            <a:r>
              <a:rPr lang="en-US" altLang="en-US" sz="2000" smtClean="0">
                <a:latin typeface="Calibri" panose="020f0502020204030204" pitchFamily="34" charset="0"/>
                <a:cs typeface="Times New Roman" pitchFamily="18" charset="0"/>
              </a:rPr>
              <a:t> the job duties must include “teaching, spreading the faith, church governance, supervision of a religious order, or supervision of participation in a religious ritual and worship” </a:t>
            </a:r>
            <a:r>
              <a:rPr lang="en-US" altLang="en-US" err="1" smtClean="0">
                <a:latin typeface="Calibri" panose="020f0502020204030204" pitchFamily="34" charset="0"/>
                <a:cs typeface="Times New Roman" pitchFamily="18" charset="0"/>
              </a:rPr>
              <a:t>Petruska v. Gannon Univ., 462 F.3d 294, 303-04 (3</a:t>
            </a:r>
            <a:r>
              <a:rPr lang="en-US" altLang="en-US" baseline="30000" smtClean="0">
                <a:latin typeface="Calibri" panose="020f0502020204030204" pitchFamily="34" charset="0"/>
                <a:cs typeface="Times New Roman" pitchFamily="18" charset="0"/>
              </a:rPr>
              <a:t>rd</a:t>
            </a:r>
            <a:r>
              <a:rPr lang="en-US" altLang="en-US" smtClean="0">
                <a:latin typeface="Calibri" panose="020f0502020204030204" pitchFamily="34" charset="0"/>
                <a:cs typeface="Times New Roman" pitchFamily="18" charset="0"/>
              </a:rPr>
              <a:t> Cir. 2006)</a:t>
            </a:r>
            <a:endParaRPr lang="en-US" altLang="en-US">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327861974"/>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5063.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MCG Power Poin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Arial"/>
        <a:cs typeface="Arial"/>
      </a:majorFont>
      <a:minorFont>
        <a:latin typeface="Time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
  </Template>
  <Company>MCG</Company>
  <PresentationFormat>On-screen Show (4:3)</PresentationFormat>
  <Paragraphs>136</Paragraphs>
  <Slides>23</Slides>
  <Notes>0</Notes>
  <TotalTime>0</TotalTime>
  <HiddenSlides>0</HiddenSlides>
  <MMClips>0</MMClips>
  <ScaleCrop>0</ScaleCrop>
  <HeadingPairs>
    <vt:vector baseType="variant" size="4">
      <vt:variant>
        <vt:lpstr>Theme</vt:lpstr>
      </vt:variant>
      <vt:variant>
        <vt:i4>1</vt:i4>
      </vt:variant>
      <vt:variant>
        <vt:lpstr>Slide Titles</vt:lpstr>
      </vt:variant>
      <vt:variant>
        <vt:i4>23</vt:i4>
      </vt:variant>
    </vt:vector>
  </HeadingPairs>
  <TitlesOfParts>
    <vt:vector baseType="lpstr" size="24">
      <vt:lpstr>MCG Power Point Presentation</vt:lpstr>
      <vt:lpstr>Slide 1</vt:lpstr>
      <vt:lpstr>AGENDA</vt:lpstr>
      <vt:lpstr>Protected Classes Under Federal Law and in Most States</vt:lpstr>
      <vt:lpstr>Title VII for Faith-Based Employers</vt:lpstr>
      <vt:lpstr>Title VII Exemptions Generally</vt:lpstr>
      <vt:lpstr>Title VII Exemptions Generally</vt:lpstr>
      <vt:lpstr>Title VII Rules for Faith Based Orgs</vt:lpstr>
      <vt:lpstr>Title VII Rules for Faith Based Orgs</vt:lpstr>
      <vt:lpstr>Constitutional Rights for Faith Based Orgs</vt:lpstr>
      <vt:lpstr>BFOQ and Religious Exemption Problems</vt:lpstr>
      <vt:lpstr>FLSA Exemptions for Faith Based Employers</vt:lpstr>
      <vt:lpstr>FLSA Exemptions for Faith Based Employers</vt:lpstr>
      <vt:lpstr>FLSA Exemptions for Faith Based Employers</vt:lpstr>
      <vt:lpstr>FLSA Exemptions for Faith Based Employers</vt:lpstr>
      <vt:lpstr>BEST PRACTICES FOR PRESERVING/ASSERTING YOUR RELIGIOUS EXEMPTIONS</vt:lpstr>
      <vt:lpstr>Explaining Your Employment Practices</vt:lpstr>
      <vt:lpstr>Profess Your Mission</vt:lpstr>
      <vt:lpstr>Embrace/Preserve Your FLSA Immunity</vt:lpstr>
      <vt:lpstr>Embrace/Preserve Your FLSA Immunity</vt:lpstr>
      <vt:lpstr>Embrace/Preserve Your FLSA Immunity</vt:lpstr>
      <vt:lpstr>Other Sources of Anti-Discrimination Rules for Faith-Based Org Considerations</vt:lpstr>
      <vt:lpstr>Slide 22</vt:lpstr>
      <vt:lpstr>Slide 23</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Presentation Title Second Line</dc:title>
  <cp:lastModifiedBy>Matthew Stiles</cp:lastModifiedBy>
  <cp:revision>1</cp:revision>
  <dcterms:created xsi:type="dcterms:W3CDTF">2019-04-11T14:16:29Z</dcterms:created>
  <dcterms:modified xsi:type="dcterms:W3CDTF">2019-04-11T19:16:29Z</dcterms:modified>
</cp:coreProperties>
</file>