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5-->
<p:presentation xmlns:r="http://schemas.openxmlformats.org/officeDocument/2006/relationships" xmlns:a="http://schemas.openxmlformats.org/drawingml/2006/main" xmlns:p="http://schemas.openxmlformats.org/presentationml/2006/main" strictFirstAndLastChars="0" saveSubsetFonts="1">
  <p:sldMasterIdLst>
    <p:sldMasterId id="2147483648" r:id="rId1"/>
  </p:sldMasterIdLst>
  <p:notesMasterIdLst>
    <p:notesMasterId r:id="rId2"/>
  </p:notesMasterIdLst>
  <p:handoutMasterIdLst>
    <p:handoutMasterId r:id="rId3"/>
  </p:handoutMasterIdLst>
  <p:sldIdLst>
    <p:sldId id="258" r:id="rId4"/>
    <p:sldId id="353" r:id="rId5"/>
    <p:sldId id="354" r:id="rId6"/>
    <p:sldId id="356" r:id="rId7"/>
    <p:sldId id="357" r:id="rId8"/>
    <p:sldId id="358" r:id="rId9"/>
    <p:sldId id="359" r:id="rId10"/>
    <p:sldId id="360" r:id="rId11"/>
    <p:sldId id="361" r:id="rId12"/>
    <p:sldId id="364" r:id="rId13"/>
    <p:sldId id="365" r:id="rId14"/>
    <p:sldId id="366" r:id="rId15"/>
    <p:sldId id="279" r:id="rId16"/>
    <p:sldId id="323" r:id="rId17"/>
  </p:sldIdLst>
  <p:sldSz cx="9144000" cy="6858000" type="screen4x3"/>
  <p:notesSz cx="6858000" cy="9144000"/>
  <p:custDataLst>
    <p:tags r:id="rId18"/>
  </p:custDataLst>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001A"/>
    <a:srgbClr val="696E70"/>
    <a:srgbClr val="A700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860" autoAdjust="0"/>
  </p:normalViewPr>
  <p:slideViewPr>
    <p:cSldViewPr>
      <p:cViewPr varScale="1">
        <p:scale>
          <a:sx n="106" d="100"/>
          <a:sy n="106" d="100"/>
        </p:scale>
        <p:origin x="17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tags" Target="tags/tag1.xml" /><Relationship Id="rId19" Type="http://schemas.openxmlformats.org/officeDocument/2006/relationships/presProps" Target="presProps.xml" /><Relationship Id="rId2" Type="http://schemas.openxmlformats.org/officeDocument/2006/relationships/notesMaster" Target="notesMasters/notesMaster1.xml" /><Relationship Id="rId20" Type="http://schemas.openxmlformats.org/officeDocument/2006/relationships/viewProps" Target="viewProps.xml" /><Relationship Id="rId21" Type="http://schemas.openxmlformats.org/officeDocument/2006/relationships/theme" Target="theme/theme1.xml" /><Relationship Id="rId22"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A16EA-D8AA-4DDA-A7D2-BBC4BC22DD84}" type="slidenum">
              <a:rPr lang="en-US" smtClean="0"/>
              <a:t>‹#›</a:t>
            </a:fld>
            <a:endParaRPr lang="en-US"/>
          </a:p>
        </p:txBody>
      </p:sp>
    </p:spTree>
    <p:extLst>
      <p:ext uri="{BB962C8B-B14F-4D97-AF65-F5344CB8AC3E}">
        <p14:creationId xmlns:p14="http://schemas.microsoft.com/office/powerpoint/2010/main" val="494778568"/>
      </p:ext>
    </p:extLst>
  </p:cSld>
  <p:clrMap bg1="lt1" tx1="dk1" bg2="lt2" tx2="dk2" accent1="accent1" accent2="accent2" accent3="accent3" accent4="accent4" accent5="accent5" accent6="accent6" hlink="hlink" folHlink="folHlink"/>
  <p:hf sldNum="0" hdr="0" ft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38F51C-4567-4F0F-B7B4-E0DA0D4BD2AF}" type="datetimeFigureOut">
              <a:rPr lang="en-US" smtClean="0"/>
              <a:t>4/11/2019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D5A75-88CF-4951-AB1E-2AC7E0C50A7F}" type="slidenum">
              <a:rPr lang="en-US" smtClean="0"/>
              <a:t>‹#›</a:t>
            </a:fld>
            <a:endParaRPr lang="en-US"/>
          </a:p>
        </p:txBody>
      </p:sp>
    </p:spTree>
    <p:extLst>
      <p:ext uri="{BB962C8B-B14F-4D97-AF65-F5344CB8AC3E}">
        <p14:creationId xmlns:p14="http://schemas.microsoft.com/office/powerpoint/2010/main" val="6880736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xfrm>
      </p:grpSpPr>
      <p:sp>
        <p:nvSpPr>
          <p:cNvPr id="3074" name="Rectangle 2"/>
          <p:cNvSpPr>
            <a:spLocks noGrp="1" noChangeArrowheads="1"/>
          </p:cNvSpPr>
          <p:nvPr>
            <p:ph type="ctrTitle"/>
          </p:nvPr>
        </p:nvSpPr>
        <p:spPr>
          <a:xfrm>
            <a:off x="1143000" y="2057400"/>
            <a:ext cx="7315200" cy="1371600"/>
          </a:xfrm>
        </p:spPr>
        <p:txBody>
          <a:bodyPr anchor="ctr"/>
          <a:lstStyle>
            <a:lvl1pPr algn="ctr">
              <a:lnSpc>
                <a:spcPct val="80000"/>
              </a:lnSpc>
              <a:defRPr sz="3200" b="1">
                <a:solidFill>
                  <a:srgbClr val="C00000"/>
                </a:solidFill>
                <a:latin typeface="Arial" panose="020b0604020202020204" pitchFamily="34" charset="0"/>
                <a:cs typeface="Arial" panose="020b0604020202020204" pitchFamily="34" charset="0"/>
              </a:defRPr>
            </a:lvl1pPr>
          </a:lstStyle>
          <a:p>
            <a:pPr lvl="0"/>
            <a:r>
              <a:rPr lang="en-US" noProof="0" smtClean="0"/>
              <a:t>Click to edit Master title style</a:t>
            </a:r>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2DB39728-09AC-4D51-8E0A-4B3C2D7D6E5A}" type="slidenum">
              <a:rPr lang="en-US"/>
              <a:t>‹#›</a:t>
            </a:fld>
          </a:p>
        </p:txBody>
      </p:sp>
      <p:pic>
        <p:nvPicPr>
          <p:cNvPr id="2" name="Picture 1"/>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3435190" y="5181600"/>
            <a:ext cx="2273620" cy="798510"/>
          </a:xfrm>
          <a:prstGeom prst="rect">
            <a:avLst/>
          </a:prstGeom>
        </p:spPr>
      </p:pic>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79D238-B8C7-4705-ABF5-B9352C5E5169}" type="slidenum">
              <a:rPr lang="en-US"/>
              <a:t>‹#›</a:t>
            </a:fld>
          </a:p>
        </p:txBody>
      </p:sp>
    </p:spTree>
    <p:extLst>
      <p:ext uri="{BB962C8B-B14F-4D97-AF65-F5344CB8AC3E}">
        <p14:creationId xmlns:p14="http://schemas.microsoft.com/office/powerpoint/2010/main" val="325947884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515100" y="5334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AA741E-D7EE-45CC-A349-51D75E5A1ADF}" type="slidenum">
              <a:rPr lang="en-US"/>
              <a:t>‹#›</a:t>
            </a:fld>
          </a:p>
        </p:txBody>
      </p:sp>
    </p:spTree>
    <p:extLst>
      <p:ext uri="{BB962C8B-B14F-4D97-AF65-F5344CB8AC3E}">
        <p14:creationId xmlns:p14="http://schemas.microsoft.com/office/powerpoint/2010/main" val="398575434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bg>
      <p:bgPr>
        <a:blipFill dpi="0" rotWithShape="1">
          <a:blip r:embed="rId1">
            <a:lum/>
          </a:blip>
          <a:stretch>
            <a:fillRect/>
          </a:stretch>
        </a:blipFill>
        <a:effectLst/>
      </p:bgPr>
    </p:bg>
    <p:spTree>
      <p:nvGrpSpPr>
        <p:cNvPr id="1" name=""/>
        <p:cNvGrpSpPr/>
        <p:nvPr/>
      </p:nvGrpSpPr>
      <p:grpSpPr>
        <a:xfrm>
          <a:off x="0" y="0"/>
          <a:ext cx="0" cy="0"/>
        </a:xfrm>
      </p:grpSpPr>
      <p:sp>
        <p:nvSpPr>
          <p:cNvPr id="2" name="Title 1"/>
          <p:cNvSpPr>
            <a:spLocks noGrp="1"/>
          </p:cNvSpPr>
          <p:nvPr>
            <p:ph type="title"/>
          </p:nvPr>
        </p:nvSpPr>
        <p:spPr/>
        <p:txBody>
          <a:bodyPr/>
          <a:lstStyle>
            <a:lvl1pPr algn="ctr">
              <a:defRPr sz="2800" b="1">
                <a:solidFill>
                  <a:schemeClr val="tx1">
                    <a:lumMod val="50000"/>
                    <a:lumOff val="50000"/>
                  </a:schemeClr>
                </a:solidFill>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230188" indent="-230188">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buClr>
                <a:schemeClr val="tx1">
                  <a:lumMod val="50000"/>
                  <a:lumOff val="50000"/>
                </a:schemeClr>
              </a:buClr>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5C9521-077F-40A1-B27B-ED7B883B1609}" type="slidenum">
              <a:rPr lang="en-US"/>
              <a:t>‹#›</a:t>
            </a:fld>
          </a:p>
        </p:txBody>
      </p:sp>
    </p:spTree>
    <p:extLst>
      <p:ext uri="{BB962C8B-B14F-4D97-AF65-F5344CB8AC3E}">
        <p14:creationId xmlns:p14="http://schemas.microsoft.com/office/powerpoint/2010/main" val="320746973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C00000"/>
                </a:solidFill>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66486A-A46B-4559-BAE4-DF3EDA6F348A}" type="slidenum">
              <a:rPr lang="en-US"/>
              <a:t>‹#›</a:t>
            </a:fld>
          </a:p>
        </p:txBody>
      </p:sp>
    </p:spTree>
    <p:extLst>
      <p:ext uri="{BB962C8B-B14F-4D97-AF65-F5344CB8AC3E}">
        <p14:creationId xmlns:p14="http://schemas.microsoft.com/office/powerpoint/2010/main" val="320627372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53A453-1107-49C7-902D-66F1C6AB39ED}" type="slidenum">
              <a:rPr lang="en-US"/>
              <a:t>‹#›</a:t>
            </a:fld>
          </a:p>
        </p:txBody>
      </p:sp>
    </p:spTree>
    <p:extLst>
      <p:ext uri="{BB962C8B-B14F-4D97-AF65-F5344CB8AC3E}">
        <p14:creationId xmlns:p14="http://schemas.microsoft.com/office/powerpoint/2010/main" val="159906261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B56A9B3-7F9B-46E2-A41A-E288EBF38C8A}" type="slidenum">
              <a:rPr lang="en-US"/>
              <a:t>‹#›</a:t>
            </a:fld>
          </a:p>
        </p:txBody>
      </p:sp>
    </p:spTree>
    <p:extLst>
      <p:ext uri="{BB962C8B-B14F-4D97-AF65-F5344CB8AC3E}">
        <p14:creationId xmlns:p14="http://schemas.microsoft.com/office/powerpoint/2010/main" val="65579518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9837E28-8B43-4CD6-BC51-7061F3C33328}" type="slidenum">
              <a:rPr lang="en-US"/>
              <a:t>‹#›</a:t>
            </a:fld>
          </a:p>
        </p:txBody>
      </p:sp>
    </p:spTree>
    <p:extLst>
      <p:ext uri="{BB962C8B-B14F-4D97-AF65-F5344CB8AC3E}">
        <p14:creationId xmlns:p14="http://schemas.microsoft.com/office/powerpoint/2010/main" val="231655340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76B5BF4-48FA-48E0-9A77-2729575D32F6}" type="slidenum">
              <a:rPr lang="en-US"/>
              <a:t>‹#›</a:t>
            </a:fld>
          </a:p>
        </p:txBody>
      </p:sp>
    </p:spTree>
    <p:extLst>
      <p:ext uri="{BB962C8B-B14F-4D97-AF65-F5344CB8AC3E}">
        <p14:creationId xmlns:p14="http://schemas.microsoft.com/office/powerpoint/2010/main" val="212860802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0C734D-5998-4EBE-B05E-33535D3613D0}" type="slidenum">
              <a:rPr lang="en-US"/>
              <a:t>‹#›</a:t>
            </a:fld>
          </a:p>
        </p:txBody>
      </p:sp>
    </p:spTree>
    <p:extLst>
      <p:ext uri="{BB962C8B-B14F-4D97-AF65-F5344CB8AC3E}">
        <p14:creationId xmlns:p14="http://schemas.microsoft.com/office/powerpoint/2010/main" val="205028364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39ACEA-5D75-432A-A1E5-112AFF607C3F}" type="slidenum">
              <a:rPr lang="en-US"/>
              <a:t>‹#›</a:t>
            </a:fld>
          </a:p>
        </p:txBody>
      </p:sp>
    </p:spTree>
    <p:extLst>
      <p:ext uri="{BB962C8B-B14F-4D97-AF65-F5344CB8AC3E}">
        <p14:creationId xmlns:p14="http://schemas.microsoft.com/office/powerpoint/2010/main" val="3833408816"/>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2.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6858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9B29860-1F70-44B7-8AC8-0EFB3A199FDC}" type="slidenum">
              <a:rPr lang="en-US"/>
              <a:t>‹#›</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rtl="0" eaLnBrk="1" fontAlgn="base" hangingPunct="1">
        <a:spcBef>
          <a:spcPct val="0"/>
        </a:spcBef>
        <a:spcAft>
          <a:spcPct val="0"/>
        </a:spcAft>
        <a:defRPr sz="2800" b="1">
          <a:solidFill>
            <a:schemeClr val="tx1">
              <a:lumMod val="50000"/>
              <a:lumOff val="50000"/>
            </a:schemeClr>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Times" pitchFamily="18" charset="0"/>
        </a:defRPr>
      </a:lvl2pPr>
      <a:lvl3pPr algn="l" rtl="0" eaLnBrk="1" fontAlgn="base" hangingPunct="1">
        <a:spcBef>
          <a:spcPct val="0"/>
        </a:spcBef>
        <a:spcAft>
          <a:spcPct val="0"/>
        </a:spcAft>
        <a:defRPr sz="3600">
          <a:solidFill>
            <a:schemeClr val="tx1"/>
          </a:solidFill>
          <a:latin typeface="Times" pitchFamily="18" charset="0"/>
        </a:defRPr>
      </a:lvl3pPr>
      <a:lvl4pPr algn="l" rtl="0" eaLnBrk="1" fontAlgn="base" hangingPunct="1">
        <a:spcBef>
          <a:spcPct val="0"/>
        </a:spcBef>
        <a:spcAft>
          <a:spcPct val="0"/>
        </a:spcAft>
        <a:defRPr sz="3600">
          <a:solidFill>
            <a:schemeClr val="tx1"/>
          </a:solidFill>
          <a:latin typeface="Times" pitchFamily="18" charset="0"/>
        </a:defRPr>
      </a:lvl4pPr>
      <a:lvl5pPr algn="l" rtl="0" eaLnBrk="1" fontAlgn="base" hangingPunct="1">
        <a:spcBef>
          <a:spcPct val="0"/>
        </a:spcBef>
        <a:spcAft>
          <a:spcPct val="0"/>
        </a:spcAft>
        <a:defRPr sz="3600">
          <a:solidFill>
            <a:schemeClr val="tx1"/>
          </a:solidFill>
          <a:latin typeface="Times" pitchFamily="18" charset="0"/>
        </a:defRPr>
      </a:lvl5pPr>
      <a:lvl6pPr marL="457200" algn="l" rtl="0" eaLnBrk="1" fontAlgn="base" hangingPunct="1">
        <a:spcBef>
          <a:spcPct val="0"/>
        </a:spcBef>
        <a:spcAft>
          <a:spcPct val="0"/>
        </a:spcAft>
        <a:defRPr sz="3600">
          <a:solidFill>
            <a:schemeClr val="tx1"/>
          </a:solidFill>
          <a:latin typeface="Times" pitchFamily="18" charset="0"/>
        </a:defRPr>
      </a:lvl6pPr>
      <a:lvl7pPr marL="914400" algn="l" rtl="0" eaLnBrk="1" fontAlgn="base" hangingPunct="1">
        <a:spcBef>
          <a:spcPct val="0"/>
        </a:spcBef>
        <a:spcAft>
          <a:spcPct val="0"/>
        </a:spcAft>
        <a:defRPr sz="3600">
          <a:solidFill>
            <a:schemeClr val="tx1"/>
          </a:solidFill>
          <a:latin typeface="Times" pitchFamily="18" charset="0"/>
        </a:defRPr>
      </a:lvl7pPr>
      <a:lvl8pPr marL="1371600" algn="l" rtl="0" eaLnBrk="1" fontAlgn="base" hangingPunct="1">
        <a:spcBef>
          <a:spcPct val="0"/>
        </a:spcBef>
        <a:spcAft>
          <a:spcPct val="0"/>
        </a:spcAft>
        <a:defRPr sz="3600">
          <a:solidFill>
            <a:schemeClr val="tx1"/>
          </a:solidFill>
          <a:latin typeface="Times" pitchFamily="18" charset="0"/>
        </a:defRPr>
      </a:lvl8pPr>
      <a:lvl9pPr marL="1828800" algn="l" rtl="0" eaLnBrk="1" fontAlgn="base" hangingPunct="1">
        <a:spcBef>
          <a:spcPct val="0"/>
        </a:spcBef>
        <a:spcAft>
          <a:spcPct val="0"/>
        </a:spcAft>
        <a:defRPr sz="3600">
          <a:solidFill>
            <a:schemeClr val="tx1"/>
          </a:solidFill>
          <a:latin typeface="Times" pitchFamily="18" charset="0"/>
        </a:defRPr>
      </a:lvl9pPr>
    </p:titleStyle>
    <p:bodyStyle>
      <a:lvl1pPr marL="230188" indent="-230188"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image" Target="../media/image5.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Rectangle 3"/>
          <p:cNvSpPr/>
          <p:nvPr/>
        </p:nvSpPr>
        <p:spPr>
          <a:xfrm>
            <a:off x="1066800" y="295272"/>
            <a:ext cx="6858000" cy="1668405"/>
          </a:xfrm>
          <a:prstGeom prst="rect">
            <a:avLst/>
          </a:prstGeom>
          <a:noFill/>
        </p:spPr>
        <p:txBody>
          <a:bodyPr wrap="square" lIns="91440" tIns="45720" rIns="91440" bIns="45720">
            <a:spAutoFit/>
          </a:bodyPr>
          <a:lstStyle/>
          <a:p>
            <a:pPr algn="ctr">
              <a:lnSpc>
                <a:spcPct val="150000"/>
              </a:lnSpc>
            </a:pPr>
            <a:r>
              <a:rPr lang="en-US" sz="3600" b="1" smtClean="0">
                <a:solidFill>
                  <a:srgbClr val="90001A"/>
                </a:solidFill>
                <a:latin typeface="Calibri" panose="020f0502020204030204" pitchFamily="34" charset="0"/>
              </a:rPr>
              <a:t>Dos and Don’ts in Federal Funding for Faith-Based Non-Profits</a:t>
            </a:r>
            <a:endParaRPr lang="en-US" sz="1800" b="1" smtClean="0">
              <a:solidFill>
                <a:srgbClr val="90001A"/>
              </a:solidFill>
              <a:latin typeface="Arial Black" panose="020b0a04020102020204" pitchFamily="34" charset="0"/>
            </a:endParaRPr>
          </a:p>
        </p:txBody>
      </p:sp>
      <p:sp>
        <p:nvSpPr>
          <p:cNvPr id="6" name="Subtitle 2"/>
          <p:cNvSpPr txBox="1"/>
          <p:nvPr/>
        </p:nvSpPr>
        <p:spPr>
          <a:xfrm>
            <a:off x="2590800" y="3962400"/>
            <a:ext cx="4036740" cy="1143000"/>
          </a:xfrm>
          <a:prstGeom prst="rect">
            <a:avLst/>
          </a:prstGeom>
        </p:spPr>
        <p:txBody>
          <a:bodyPr>
            <a:noAutofit/>
          </a:bodyPr>
          <a:lstStyle>
            <a:lvl1pPr marL="230188" indent="-230188"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2000" i="1" kern="0" cap="small" smtClean="0">
                <a:solidFill>
                  <a:srgbClr val="696E70"/>
                </a:solidFill>
                <a:latin typeface="Calibri" panose="020f0502020204030204" pitchFamily="34" charset="0"/>
              </a:rPr>
              <a:t>Presented By</a:t>
            </a:r>
          </a:p>
          <a:p>
            <a:pPr marL="0" indent="0" algn="ctr">
              <a:buNone/>
            </a:pPr>
            <a:r>
              <a:rPr lang="en-US" sz="2000" kern="0" cap="small" smtClean="0">
                <a:solidFill>
                  <a:srgbClr val="696E70"/>
                </a:solidFill>
                <a:latin typeface="Calibri" panose="020f0502020204030204" pitchFamily="34" charset="0"/>
              </a:rPr>
              <a:t>Matt Stiles</a:t>
            </a:r>
          </a:p>
          <a:p>
            <a:pPr marL="0" indent="0" algn="ctr">
              <a:buNone/>
            </a:pPr>
            <a:r>
              <a:rPr lang="en-US" sz="2000" kern="0" cap="small" smtClean="0">
                <a:solidFill>
                  <a:srgbClr val="696E70"/>
                </a:solidFill>
                <a:latin typeface="Calibri" panose="020f0502020204030204" pitchFamily="34" charset="0"/>
              </a:rPr>
              <a:t>mstiles@maynardcooper.com</a:t>
            </a:r>
          </a:p>
          <a:p>
            <a:pPr marL="0" indent="0" algn="ctr">
              <a:buNone/>
            </a:pPr>
            <a:endParaRPr lang="en-US" kern="0" smtClean="0">
              <a:solidFill>
                <a:srgbClr val="696E70"/>
              </a:solidFill>
            </a:endParaRPr>
          </a:p>
          <a:p>
            <a:pPr marL="0" indent="0" algn="ctr">
              <a:buNone/>
            </a:pPr>
            <a:endParaRPr lang="en-US" kern="0" smtClean="0">
              <a:solidFill>
                <a:srgbClr val="696E70"/>
              </a:solidFill>
            </a:endParaRPr>
          </a:p>
        </p:txBody>
      </p:sp>
    </p:spTree>
    <p:extLst>
      <p:ext uri="{BB962C8B-B14F-4D97-AF65-F5344CB8AC3E}">
        <p14:creationId xmlns:p14="http://schemas.microsoft.com/office/powerpoint/2010/main" val="1454966797"/>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smtClean="0">
                <a:latin typeface="Calibri" panose="020f0502020204030204" pitchFamily="34" charset="0"/>
              </a:rPr>
              <a:t>Other Pitfalls of Government Contracting</a:t>
            </a:r>
            <a:endParaRPr lang="en-US" altLang="en-US" sz="3600" b="1" smtClean="0">
              <a:latin typeface="Calibri" panose="020f0502020204030204" pitchFamily="34" charset="0"/>
            </a:endParaRP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0" y="1160585"/>
            <a:ext cx="8915400" cy="4343400"/>
          </a:xfrm>
        </p:spPr>
        <p:txBody>
          <a:bodyPr/>
          <a:lstStyle/>
          <a:p>
            <a:pPr lvl="1" eaLnBrk="1" hangingPunct="1"/>
            <a:r>
              <a:rPr lang="en-US" altLang="en-US" sz="2400" smtClean="0">
                <a:solidFill>
                  <a:schemeClr val="bg2"/>
                </a:solidFill>
                <a:latin typeface="Calibri" panose="020f0502020204030204" pitchFamily="34" charset="0"/>
                <a:cs typeface="Times New Roman" pitchFamily="18" charset="0"/>
              </a:rPr>
              <a:t>Courts have found that receiving direct federal dollars constitutes engaging in </a:t>
            </a:r>
            <a:r>
              <a:rPr lang="en-US" altLang="en-US" sz="2400" smtClean="0">
                <a:solidFill>
                  <a:srgbClr val="90001A"/>
                </a:solidFill>
                <a:latin typeface="Calibri" panose="020f0502020204030204" pitchFamily="34" charset="0"/>
                <a:cs typeface="Times New Roman" pitchFamily="18" charset="0"/>
              </a:rPr>
              <a:t>“interstate commerce,” </a:t>
            </a:r>
            <a:r>
              <a:rPr lang="en-US" altLang="en-US" sz="2400" smtClean="0">
                <a:solidFill>
                  <a:schemeClr val="bg2"/>
                </a:solidFill>
                <a:latin typeface="Calibri" panose="020f0502020204030204" pitchFamily="34" charset="0"/>
                <a:cs typeface="Times New Roman" pitchFamily="18" charset="0"/>
              </a:rPr>
              <a:t>which (if gross receipts are $500,000 or more annually) subjects the organization to </a:t>
            </a:r>
            <a:r>
              <a:rPr lang="en-US" altLang="en-US" sz="2400" smtClean="0">
                <a:solidFill>
                  <a:srgbClr val="90001A"/>
                </a:solidFill>
                <a:latin typeface="Calibri" panose="020f0502020204030204" pitchFamily="34" charset="0"/>
                <a:cs typeface="Times New Roman" pitchFamily="18" charset="0"/>
              </a:rPr>
              <a:t>“enterprise coverage” </a:t>
            </a:r>
            <a:r>
              <a:rPr lang="en-US" altLang="en-US" sz="2400" smtClean="0">
                <a:solidFill>
                  <a:schemeClr val="bg2"/>
                </a:solidFill>
                <a:latin typeface="Calibri" panose="020f0502020204030204" pitchFamily="34" charset="0"/>
                <a:cs typeface="Times New Roman" pitchFamily="18" charset="0"/>
              </a:rPr>
              <a:t>under the Fair Labor Standards Act</a:t>
            </a:r>
          </a:p>
          <a:p>
            <a:pPr lvl="1" eaLnBrk="1" hangingPunct="1"/>
            <a:r>
              <a:rPr lang="en-US" altLang="en-US" sz="2400" smtClean="0">
                <a:solidFill>
                  <a:schemeClr val="bg2"/>
                </a:solidFill>
                <a:latin typeface="Calibri" panose="020f0502020204030204" pitchFamily="34" charset="0"/>
                <a:cs typeface="Times New Roman" pitchFamily="18" charset="0"/>
              </a:rPr>
              <a:t>Generally, funds received from a state contract will not constitute </a:t>
            </a:r>
            <a:r>
              <a:rPr lang="en-US" altLang="en-US" sz="2400" smtClean="0">
                <a:solidFill>
                  <a:srgbClr val="90001A"/>
                </a:solidFill>
                <a:latin typeface="Calibri" panose="020f0502020204030204" pitchFamily="34" charset="0"/>
                <a:cs typeface="Times New Roman" pitchFamily="18" charset="0"/>
              </a:rPr>
              <a:t>“interstate commerce” </a:t>
            </a:r>
            <a:r>
              <a:rPr lang="en-US" altLang="en-US" sz="2400" smtClean="0">
                <a:solidFill>
                  <a:schemeClr val="bg2"/>
                </a:solidFill>
                <a:latin typeface="Calibri" panose="020f0502020204030204" pitchFamily="34" charset="0"/>
                <a:cs typeface="Times New Roman" pitchFamily="18" charset="0"/>
              </a:rPr>
              <a:t>where the funds are </a:t>
            </a:r>
            <a:r>
              <a:rPr lang="en-US" altLang="en-US" sz="2400" smtClean="0">
                <a:solidFill>
                  <a:srgbClr val="90001A"/>
                </a:solidFill>
                <a:latin typeface="Calibri" panose="020f0502020204030204" pitchFamily="34" charset="0"/>
                <a:cs typeface="Times New Roman" pitchFamily="18" charset="0"/>
              </a:rPr>
              <a:t>received from your home state</a:t>
            </a:r>
            <a:r>
              <a:rPr lang="en-US" altLang="en-US" sz="2400" smtClean="0">
                <a:solidFill>
                  <a:schemeClr val="bg2"/>
                </a:solidFill>
                <a:latin typeface="Calibri" panose="020f0502020204030204" pitchFamily="34" charset="0"/>
                <a:cs typeface="Times New Roman" pitchFamily="18" charset="0"/>
              </a:rPr>
              <a:t>, even if </a:t>
            </a:r>
            <a:r>
              <a:rPr lang="en-US" altLang="en-US" sz="2400" smtClean="0">
                <a:solidFill>
                  <a:srgbClr val="90001A"/>
                </a:solidFill>
                <a:latin typeface="Calibri" panose="020f0502020204030204" pitchFamily="34" charset="0"/>
                <a:cs typeface="Times New Roman" pitchFamily="18" charset="0"/>
              </a:rPr>
              <a:t>some or all of the dollars </a:t>
            </a:r>
            <a:r>
              <a:rPr lang="en-US" altLang="en-US" sz="2400" smtClean="0">
                <a:solidFill>
                  <a:schemeClr val="bg2"/>
                </a:solidFill>
                <a:latin typeface="Calibri" panose="020f0502020204030204" pitchFamily="34" charset="0"/>
                <a:cs typeface="Times New Roman" pitchFamily="18" charset="0"/>
              </a:rPr>
              <a:t>from the state were received by the state from the </a:t>
            </a:r>
            <a:r>
              <a:rPr lang="en-US" altLang="en-US" sz="2400" smtClean="0">
                <a:solidFill>
                  <a:srgbClr val="90001A"/>
                </a:solidFill>
                <a:latin typeface="Calibri" panose="020f0502020204030204" pitchFamily="34" charset="0"/>
                <a:cs typeface="Times New Roman" pitchFamily="18" charset="0"/>
              </a:rPr>
              <a:t>federal government</a:t>
            </a:r>
          </a:p>
          <a:p>
            <a:pPr marL="457200" lvl="1" indent="0">
              <a:buNone/>
            </a:pPr>
            <a:endParaRPr lang="en-US" altLang="en-US" sz="2400" smtClean="0">
              <a:solidFill>
                <a:srgbClr val="90001A"/>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92123413"/>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smtClean="0">
                <a:latin typeface="Calibri" panose="020f0502020204030204" pitchFamily="34" charset="0"/>
              </a:rPr>
              <a:t>Other Pitfalls of Government Funds</a:t>
            </a:r>
            <a:endParaRPr lang="en-US" altLang="en-US" sz="3600" b="1" smtClean="0">
              <a:latin typeface="Calibri" panose="020f0502020204030204" pitchFamily="34" charset="0"/>
            </a:endParaRP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26378" y="838200"/>
            <a:ext cx="9170377" cy="4343400"/>
          </a:xfrm>
        </p:spPr>
        <p:txBody>
          <a:bodyPr/>
          <a:lstStyle/>
          <a:p>
            <a:pPr lvl="1"/>
            <a:r>
              <a:rPr lang="en-US" sz="2200" smtClean="0">
                <a:latin typeface="Calibri" panose="020f0502020204030204" pitchFamily="34" charset="0"/>
                <a:cs typeface="Calibri" panose="020f0502020204030204" pitchFamily="34" charset="0"/>
              </a:rPr>
              <a:t>U.S. Supreme </a:t>
            </a:r>
            <a:r>
              <a:rPr lang="en-US" sz="2200">
                <a:latin typeface="Calibri" panose="020f0502020204030204" pitchFamily="34" charset="0"/>
                <a:cs typeface="Calibri" panose="020f0502020204030204" pitchFamily="34" charset="0"/>
              </a:rPr>
              <a:t>Court has said that faith-based organizations </a:t>
            </a:r>
            <a:r>
              <a:rPr lang="en-US" sz="2200">
                <a:solidFill>
                  <a:srgbClr val="90001A"/>
                </a:solidFill>
                <a:latin typeface="Calibri" panose="020f0502020204030204" pitchFamily="34" charset="0"/>
                <a:cs typeface="Calibri" panose="020f0502020204030204" pitchFamily="34" charset="0"/>
              </a:rPr>
              <a:t>may not use direct government support </a:t>
            </a:r>
            <a:r>
              <a:rPr lang="en-US" sz="2200" smtClean="0">
                <a:solidFill>
                  <a:srgbClr val="90001A"/>
                </a:solidFill>
                <a:latin typeface="Calibri" panose="020f0502020204030204" pitchFamily="34" charset="0"/>
                <a:cs typeface="Calibri" panose="020f0502020204030204" pitchFamily="34" charset="0"/>
              </a:rPr>
              <a:t>for “inherently religious”</a:t>
            </a:r>
            <a:r>
              <a:rPr lang="en-US" sz="2200" smtClean="0">
                <a:latin typeface="Calibri" panose="020f0502020204030204" pitchFamily="34" charset="0"/>
                <a:cs typeface="Calibri" panose="020f0502020204030204" pitchFamily="34" charset="0"/>
              </a:rPr>
              <a:t> activities</a:t>
            </a:r>
          </a:p>
          <a:p>
            <a:pPr lvl="1"/>
            <a:r>
              <a:rPr lang="en-US" altLang="en-US" sz="2200" smtClean="0">
                <a:solidFill>
                  <a:schemeClr val="bg2"/>
                </a:solidFill>
                <a:latin typeface="Calibri" panose="020f0502020204030204" pitchFamily="34" charset="0"/>
                <a:cs typeface="Calibri" panose="020f0502020204030204" pitchFamily="34" charset="0"/>
              </a:rPr>
              <a:t>Cannot </a:t>
            </a:r>
            <a:r>
              <a:rPr lang="en-US" sz="2200" smtClean="0">
                <a:latin typeface="Calibri" panose="020f0502020204030204" pitchFamily="34" charset="0"/>
                <a:cs typeface="Calibri" panose="020f0502020204030204" pitchFamily="34" charset="0"/>
              </a:rPr>
              <a:t>use </a:t>
            </a:r>
            <a:r>
              <a:rPr lang="en-US" sz="2200">
                <a:latin typeface="Calibri" panose="020f0502020204030204" pitchFamily="34" charset="0"/>
                <a:cs typeface="Calibri" panose="020f0502020204030204" pitchFamily="34" charset="0"/>
              </a:rPr>
              <a:t>any part of a </a:t>
            </a:r>
            <a:r>
              <a:rPr lang="en-US" sz="2200">
                <a:solidFill>
                  <a:srgbClr val="90001A"/>
                </a:solidFill>
                <a:latin typeface="Calibri" panose="020f0502020204030204" pitchFamily="34" charset="0"/>
                <a:cs typeface="Calibri" panose="020f0502020204030204" pitchFamily="34" charset="0"/>
              </a:rPr>
              <a:t>direct </a:t>
            </a:r>
            <a:r>
              <a:rPr lang="en-US" sz="2200" smtClean="0">
                <a:solidFill>
                  <a:srgbClr val="90001A"/>
                </a:solidFill>
                <a:latin typeface="Calibri" panose="020f0502020204030204" pitchFamily="34" charset="0"/>
                <a:cs typeface="Calibri" panose="020f0502020204030204" pitchFamily="34" charset="0"/>
              </a:rPr>
              <a:t>federal </a:t>
            </a:r>
            <a:r>
              <a:rPr lang="en-US" sz="2200">
                <a:solidFill>
                  <a:srgbClr val="90001A"/>
                </a:solidFill>
                <a:latin typeface="Calibri" panose="020f0502020204030204" pitchFamily="34" charset="0"/>
                <a:cs typeface="Calibri" panose="020f0502020204030204" pitchFamily="34" charset="0"/>
              </a:rPr>
              <a:t>grant to fund religious worship, instruction, or </a:t>
            </a:r>
            <a:r>
              <a:rPr lang="en-US" sz="2200" smtClean="0">
                <a:solidFill>
                  <a:srgbClr val="90001A"/>
                </a:solidFill>
                <a:latin typeface="Calibri" panose="020f0502020204030204" pitchFamily="34" charset="0"/>
                <a:cs typeface="Calibri" panose="020f0502020204030204" pitchFamily="34" charset="0"/>
              </a:rPr>
              <a:t>proselytization</a:t>
            </a:r>
          </a:p>
          <a:p>
            <a:pPr lvl="1"/>
            <a:r>
              <a:rPr lang="en-US" sz="2200" smtClean="0">
                <a:latin typeface="Calibri" panose="020f0502020204030204" pitchFamily="34" charset="0"/>
                <a:cs typeface="Calibri" panose="020f0502020204030204" pitchFamily="34" charset="0"/>
              </a:rPr>
              <a:t>May </a:t>
            </a:r>
            <a:r>
              <a:rPr lang="en-US" sz="2200">
                <a:latin typeface="Calibri" panose="020f0502020204030204" pitchFamily="34" charset="0"/>
                <a:cs typeface="Calibri" panose="020f0502020204030204" pitchFamily="34" charset="0"/>
              </a:rPr>
              <a:t>use government money </a:t>
            </a:r>
            <a:r>
              <a:rPr lang="en-US" sz="2200">
                <a:solidFill>
                  <a:srgbClr val="90001A"/>
                </a:solidFill>
                <a:latin typeface="Calibri" panose="020f0502020204030204" pitchFamily="34" charset="0"/>
                <a:cs typeface="Calibri" panose="020f0502020204030204" pitchFamily="34" charset="0"/>
              </a:rPr>
              <a:t>only to support the non-religious social services </a:t>
            </a:r>
            <a:r>
              <a:rPr lang="en-US" sz="2200" smtClean="0">
                <a:solidFill>
                  <a:srgbClr val="90001A"/>
                </a:solidFill>
                <a:latin typeface="Calibri" panose="020f0502020204030204" pitchFamily="34" charset="0"/>
                <a:cs typeface="Calibri" panose="020f0502020204030204" pitchFamily="34" charset="0"/>
              </a:rPr>
              <a:t>provided</a:t>
            </a:r>
          </a:p>
          <a:p>
            <a:pPr lvl="1"/>
            <a:r>
              <a:rPr lang="en-US" sz="2200" smtClean="0">
                <a:latin typeface="Calibri" panose="020f0502020204030204" pitchFamily="34" charset="0"/>
                <a:cs typeface="Calibri" panose="020f0502020204030204" pitchFamily="34" charset="0"/>
              </a:rPr>
              <a:t>Faith-based </a:t>
            </a:r>
            <a:r>
              <a:rPr lang="en-US" sz="2200">
                <a:latin typeface="Calibri" panose="020f0502020204030204" pitchFamily="34" charset="0"/>
                <a:cs typeface="Calibri" panose="020f0502020204030204" pitchFamily="34" charset="0"/>
              </a:rPr>
              <a:t>organizations that receive direct governmental funds should take steps to </a:t>
            </a:r>
            <a:r>
              <a:rPr lang="en-US" sz="2200">
                <a:solidFill>
                  <a:srgbClr val="90001A"/>
                </a:solidFill>
                <a:latin typeface="Calibri" panose="020f0502020204030204" pitchFamily="34" charset="0"/>
                <a:cs typeface="Calibri" panose="020f0502020204030204" pitchFamily="34" charset="0"/>
              </a:rPr>
              <a:t>separate, in time or location, their inherently religious activities from the government-funded services</a:t>
            </a:r>
            <a:r>
              <a:rPr lang="en-US" sz="2200">
                <a:latin typeface="Calibri" panose="020f0502020204030204" pitchFamily="34" charset="0"/>
                <a:cs typeface="Calibri" panose="020f0502020204030204" pitchFamily="34" charset="0"/>
              </a:rPr>
              <a:t> that they </a:t>
            </a:r>
            <a:r>
              <a:rPr lang="en-US" sz="2200" smtClean="0">
                <a:latin typeface="Calibri" panose="020f0502020204030204" pitchFamily="34" charset="0"/>
                <a:cs typeface="Calibri" panose="020f0502020204030204" pitchFamily="34" charset="0"/>
              </a:rPr>
              <a:t>offer</a:t>
            </a:r>
          </a:p>
          <a:p>
            <a:pPr lvl="1"/>
            <a:r>
              <a:rPr lang="en-US" altLang="en-US" sz="2200" smtClean="0">
                <a:solidFill>
                  <a:schemeClr val="bg2"/>
                </a:solidFill>
                <a:latin typeface="Calibri" panose="020f0502020204030204" pitchFamily="34" charset="0"/>
                <a:cs typeface="Calibri" panose="020f0502020204030204" pitchFamily="34" charset="0"/>
              </a:rPr>
              <a:t>Carefully </a:t>
            </a:r>
            <a:r>
              <a:rPr lang="en-US" altLang="en-US" sz="2200" smtClean="0">
                <a:solidFill>
                  <a:srgbClr val="90001A"/>
                </a:solidFill>
                <a:latin typeface="Calibri" panose="020f0502020204030204" pitchFamily="34" charset="0"/>
                <a:cs typeface="Calibri" panose="020f0502020204030204" pitchFamily="34" charset="0"/>
              </a:rPr>
              <a:t>account for the use of government dollars</a:t>
            </a:r>
            <a:r>
              <a:rPr lang="en-US" altLang="en-US" sz="2200" smtClean="0">
                <a:solidFill>
                  <a:schemeClr val="bg2"/>
                </a:solidFill>
                <a:latin typeface="Calibri" panose="020f0502020204030204" pitchFamily="34" charset="0"/>
                <a:cs typeface="Calibri" panose="020f0502020204030204" pitchFamily="34" charset="0"/>
              </a:rPr>
              <a:t>, maintain separate accounts, if necessary</a:t>
            </a:r>
          </a:p>
          <a:p>
            <a:pPr lvl="1"/>
            <a:r>
              <a:rPr lang="en-US" sz="2200" smtClean="0">
                <a:latin typeface="Calibri" panose="020f0502020204030204" pitchFamily="34" charset="0"/>
                <a:cs typeface="Calibri" panose="020f0502020204030204" pitchFamily="34" charset="0"/>
              </a:rPr>
              <a:t>Consider </a:t>
            </a:r>
            <a:r>
              <a:rPr lang="en-US" sz="2200" smtClean="0">
                <a:solidFill>
                  <a:srgbClr val="90001A"/>
                </a:solidFill>
                <a:latin typeface="Calibri" panose="020f0502020204030204" pitchFamily="34" charset="0"/>
                <a:cs typeface="Calibri" panose="020f0502020204030204" pitchFamily="34" charset="0"/>
              </a:rPr>
              <a:t>setting </a:t>
            </a:r>
            <a:r>
              <a:rPr lang="en-US" sz="2200">
                <a:solidFill>
                  <a:srgbClr val="90001A"/>
                </a:solidFill>
                <a:latin typeface="Calibri" panose="020f0502020204030204" pitchFamily="34" charset="0"/>
                <a:cs typeface="Calibri" panose="020f0502020204030204" pitchFamily="34" charset="0"/>
              </a:rPr>
              <a:t>up </a:t>
            </a:r>
            <a:r>
              <a:rPr lang="en-US" sz="2200" smtClean="0">
                <a:solidFill>
                  <a:srgbClr val="90001A"/>
                </a:solidFill>
                <a:latin typeface="Calibri" panose="020f0502020204030204" pitchFamily="34" charset="0"/>
                <a:cs typeface="Calibri" panose="020f0502020204030204" pitchFamily="34" charset="0"/>
              </a:rPr>
              <a:t>a separate 501(c</a:t>
            </a:r>
            <a:r>
              <a:rPr lang="en-US" sz="2200">
                <a:solidFill>
                  <a:srgbClr val="90001A"/>
                </a:solidFill>
                <a:latin typeface="Calibri" panose="020f0502020204030204" pitchFamily="34" charset="0"/>
                <a:cs typeface="Calibri" panose="020f0502020204030204" pitchFamily="34" charset="0"/>
              </a:rPr>
              <a:t>)(3) </a:t>
            </a:r>
            <a:r>
              <a:rPr lang="en-US" sz="2200" smtClean="0">
                <a:latin typeface="Calibri" panose="020f0502020204030204" pitchFamily="34" charset="0"/>
                <a:cs typeface="Calibri" panose="020f0502020204030204" pitchFamily="34" charset="0"/>
              </a:rPr>
              <a:t>to </a:t>
            </a:r>
            <a:r>
              <a:rPr lang="en-US" sz="2200">
                <a:latin typeface="Calibri" panose="020f0502020204030204" pitchFamily="34" charset="0"/>
                <a:cs typeface="Calibri" panose="020f0502020204030204" pitchFamily="34" charset="0"/>
              </a:rPr>
              <a:t>keep programs that receive government money separate from those that engage in inherently religious </a:t>
            </a:r>
            <a:r>
              <a:rPr lang="en-US" sz="2200" smtClean="0">
                <a:latin typeface="Calibri" panose="020f0502020204030204" pitchFamily="34" charset="0"/>
                <a:cs typeface="Calibri" panose="020f0502020204030204" pitchFamily="34" charset="0"/>
              </a:rPr>
              <a:t>activities</a:t>
            </a:r>
          </a:p>
          <a:p>
            <a:pPr lvl="1"/>
            <a:r>
              <a:rPr lang="en-US" altLang="en-US" sz="2200" smtClean="0">
                <a:solidFill>
                  <a:schemeClr val="bg2"/>
                </a:solidFill>
                <a:latin typeface="Calibri" panose="020f0502020204030204" pitchFamily="34" charset="0"/>
                <a:cs typeface="Calibri" panose="020f0502020204030204" pitchFamily="34" charset="0"/>
              </a:rPr>
              <a:t>Rules do not apply to </a:t>
            </a:r>
            <a:r>
              <a:rPr lang="en-US" altLang="en-US" sz="2200" smtClean="0">
                <a:solidFill>
                  <a:srgbClr val="90001A"/>
                </a:solidFill>
                <a:latin typeface="Calibri" panose="020f0502020204030204" pitchFamily="34" charset="0"/>
                <a:cs typeface="Calibri" panose="020f0502020204030204" pitchFamily="34" charset="0"/>
              </a:rPr>
              <a:t>“indirect aid”</a:t>
            </a:r>
          </a:p>
        </p:txBody>
      </p:sp>
    </p:spTree>
    <p:extLst>
      <p:ext uri="{BB962C8B-B14F-4D97-AF65-F5344CB8AC3E}">
        <p14:creationId xmlns:p14="http://schemas.microsoft.com/office/powerpoint/2010/main" val="492429078"/>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smtClean="0">
                <a:latin typeface="Calibri" panose="020f0502020204030204" pitchFamily="34" charset="0"/>
              </a:rPr>
              <a:t>Other Pitfalls of Government Funds</a:t>
            </a:r>
            <a:endParaRPr lang="en-US" altLang="en-US" sz="3600" b="1" smtClean="0">
              <a:latin typeface="Calibri" panose="020f0502020204030204" pitchFamily="34" charset="0"/>
            </a:endParaRP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0" y="1160585"/>
            <a:ext cx="8915400" cy="4343400"/>
          </a:xfrm>
        </p:spPr>
        <p:txBody>
          <a:bodyPr/>
          <a:lstStyle/>
          <a:p>
            <a:pPr lvl="1" eaLnBrk="1" hangingPunct="1"/>
            <a:r>
              <a:rPr lang="en-US" altLang="en-US" sz="2600" smtClean="0">
                <a:solidFill>
                  <a:schemeClr val="bg2"/>
                </a:solidFill>
                <a:latin typeface="Calibri" panose="020f0502020204030204" pitchFamily="34" charset="0"/>
                <a:cs typeface="Times New Roman" pitchFamily="18" charset="0"/>
              </a:rPr>
              <a:t>Government contracts tend to be </a:t>
            </a:r>
            <a:r>
              <a:rPr lang="en-US" altLang="en-US" sz="2600" smtClean="0">
                <a:solidFill>
                  <a:srgbClr val="90001A"/>
                </a:solidFill>
                <a:latin typeface="Calibri" panose="020f0502020204030204" pitchFamily="34" charset="0"/>
                <a:cs typeface="Times New Roman" pitchFamily="18" charset="0"/>
              </a:rPr>
              <a:t>high profile</a:t>
            </a:r>
          </a:p>
          <a:p>
            <a:pPr lvl="1" eaLnBrk="1" hangingPunct="1"/>
            <a:r>
              <a:rPr lang="en-US" altLang="en-US" sz="2600" smtClean="0">
                <a:solidFill>
                  <a:srgbClr val="90001A"/>
                </a:solidFill>
                <a:latin typeface="Calibri" panose="020f0502020204030204" pitchFamily="34" charset="0"/>
                <a:cs typeface="Times New Roman" pitchFamily="18" charset="0"/>
              </a:rPr>
              <a:t>Media outlets </a:t>
            </a:r>
            <a:r>
              <a:rPr lang="en-US" altLang="en-US" sz="2600" smtClean="0">
                <a:solidFill>
                  <a:schemeClr val="bg2"/>
                </a:solidFill>
                <a:latin typeface="Calibri" panose="020f0502020204030204" pitchFamily="34" charset="0"/>
                <a:cs typeface="Times New Roman" pitchFamily="18" charset="0"/>
              </a:rPr>
              <a:t>regularly cover government contract awards</a:t>
            </a:r>
          </a:p>
          <a:p>
            <a:pPr lvl="1" eaLnBrk="1" hangingPunct="1"/>
            <a:r>
              <a:rPr lang="en-US" altLang="en-US" sz="2600" smtClean="0">
                <a:solidFill>
                  <a:srgbClr val="90001A"/>
                </a:solidFill>
                <a:latin typeface="Calibri" panose="020f0502020204030204" pitchFamily="34" charset="0"/>
                <a:cs typeface="Times New Roman" pitchFamily="18" charset="0"/>
              </a:rPr>
              <a:t>Competitors</a:t>
            </a:r>
            <a:r>
              <a:rPr lang="en-US" altLang="en-US" sz="2600" smtClean="0">
                <a:solidFill>
                  <a:schemeClr val="bg2"/>
                </a:solidFill>
                <a:latin typeface="Calibri" panose="020f0502020204030204" pitchFamily="34" charset="0"/>
                <a:cs typeface="Times New Roman" pitchFamily="18" charset="0"/>
              </a:rPr>
              <a:t> for government dollars have the ability to </a:t>
            </a:r>
            <a:r>
              <a:rPr lang="en-US" altLang="en-US" sz="2600" smtClean="0">
                <a:solidFill>
                  <a:srgbClr val="90001A"/>
                </a:solidFill>
                <a:latin typeface="Calibri" panose="020f0502020204030204" pitchFamily="34" charset="0"/>
                <a:cs typeface="Times New Roman" pitchFamily="18" charset="0"/>
              </a:rPr>
              <a:t>protest contract award decisions</a:t>
            </a:r>
          </a:p>
          <a:p>
            <a:pPr lvl="1" eaLnBrk="1" hangingPunct="1"/>
            <a:r>
              <a:rPr lang="en-US" altLang="en-US" sz="2600" smtClean="0">
                <a:solidFill>
                  <a:schemeClr val="bg2"/>
                </a:solidFill>
                <a:latin typeface="Calibri" panose="020f0502020204030204" pitchFamily="34" charset="0"/>
                <a:cs typeface="Times New Roman" pitchFamily="18" charset="0"/>
              </a:rPr>
              <a:t>The result is that participation in government contracting often results in </a:t>
            </a:r>
            <a:r>
              <a:rPr lang="en-US" altLang="en-US" sz="2600" smtClean="0">
                <a:solidFill>
                  <a:srgbClr val="90001A"/>
                </a:solidFill>
                <a:latin typeface="Calibri" panose="020f0502020204030204" pitchFamily="34" charset="0"/>
                <a:cs typeface="Times New Roman" pitchFamily="18" charset="0"/>
              </a:rPr>
              <a:t>unwanted attention </a:t>
            </a:r>
            <a:r>
              <a:rPr lang="en-US" altLang="en-US" sz="2600" smtClean="0">
                <a:solidFill>
                  <a:schemeClr val="bg2"/>
                </a:solidFill>
                <a:latin typeface="Calibri" panose="020f0502020204030204" pitchFamily="34" charset="0"/>
                <a:cs typeface="Times New Roman" pitchFamily="18" charset="0"/>
              </a:rPr>
              <a:t>that can trigger undesired scrutiny from the </a:t>
            </a:r>
            <a:r>
              <a:rPr lang="en-US" altLang="en-US" sz="2600" smtClean="0">
                <a:solidFill>
                  <a:srgbClr val="90001A"/>
                </a:solidFill>
                <a:latin typeface="Calibri" panose="020f0502020204030204" pitchFamily="34" charset="0"/>
                <a:cs typeface="Times New Roman" pitchFamily="18" charset="0"/>
              </a:rPr>
              <a:t>media</a:t>
            </a:r>
            <a:r>
              <a:rPr lang="en-US" altLang="en-US" sz="2600" smtClean="0">
                <a:solidFill>
                  <a:schemeClr val="bg2"/>
                </a:solidFill>
                <a:latin typeface="Calibri" panose="020f0502020204030204" pitchFamily="34" charset="0"/>
                <a:cs typeface="Times New Roman" pitchFamily="18" charset="0"/>
              </a:rPr>
              <a:t>, the </a:t>
            </a:r>
            <a:r>
              <a:rPr lang="en-US" altLang="en-US" sz="2600" smtClean="0">
                <a:solidFill>
                  <a:srgbClr val="90001A"/>
                </a:solidFill>
                <a:latin typeface="Calibri" panose="020f0502020204030204" pitchFamily="34" charset="0"/>
                <a:cs typeface="Times New Roman" pitchFamily="18" charset="0"/>
              </a:rPr>
              <a:t>community</a:t>
            </a:r>
            <a:r>
              <a:rPr lang="en-US" altLang="en-US" sz="2600" smtClean="0">
                <a:solidFill>
                  <a:schemeClr val="bg2"/>
                </a:solidFill>
                <a:latin typeface="Calibri" panose="020f0502020204030204" pitchFamily="34" charset="0"/>
                <a:cs typeface="Times New Roman" pitchFamily="18" charset="0"/>
              </a:rPr>
              <a:t>, </a:t>
            </a:r>
            <a:r>
              <a:rPr lang="en-US" altLang="en-US" sz="2600" smtClean="0">
                <a:solidFill>
                  <a:srgbClr val="90001A"/>
                </a:solidFill>
                <a:latin typeface="Calibri" panose="020f0502020204030204" pitchFamily="34" charset="0"/>
                <a:cs typeface="Times New Roman" pitchFamily="18" charset="0"/>
              </a:rPr>
              <a:t>competitors</a:t>
            </a:r>
            <a:r>
              <a:rPr lang="en-US" altLang="en-US" sz="2600" smtClean="0">
                <a:solidFill>
                  <a:schemeClr val="bg2"/>
                </a:solidFill>
                <a:latin typeface="Calibri" panose="020f0502020204030204" pitchFamily="34" charset="0"/>
                <a:cs typeface="Times New Roman" pitchFamily="18" charset="0"/>
              </a:rPr>
              <a:t>, </a:t>
            </a:r>
            <a:r>
              <a:rPr lang="en-US" altLang="en-US" sz="2600" smtClean="0">
                <a:solidFill>
                  <a:srgbClr val="90001A"/>
                </a:solidFill>
                <a:latin typeface="Calibri" panose="020f0502020204030204" pitchFamily="34" charset="0"/>
                <a:cs typeface="Times New Roman" pitchFamily="18" charset="0"/>
              </a:rPr>
              <a:t>lawmakers</a:t>
            </a:r>
            <a:r>
              <a:rPr lang="en-US" altLang="en-US" sz="2600" smtClean="0">
                <a:solidFill>
                  <a:schemeClr val="bg2"/>
                </a:solidFill>
                <a:latin typeface="Calibri" panose="020f0502020204030204" pitchFamily="34" charset="0"/>
                <a:cs typeface="Times New Roman" pitchFamily="18" charset="0"/>
              </a:rPr>
              <a:t>, and </a:t>
            </a:r>
            <a:r>
              <a:rPr lang="en-US" altLang="en-US" sz="2600" smtClean="0">
                <a:solidFill>
                  <a:srgbClr val="90001A"/>
                </a:solidFill>
                <a:latin typeface="Calibri" panose="020f0502020204030204" pitchFamily="34" charset="0"/>
                <a:cs typeface="Times New Roman" pitchFamily="18" charset="0"/>
              </a:rPr>
              <a:t>persons hostile to religion</a:t>
            </a:r>
          </a:p>
          <a:p>
            <a:pPr marL="457200" lvl="1" indent="0">
              <a:buNone/>
            </a:pPr>
            <a:endParaRPr lang="en-US" altLang="en-US" sz="2400" smtClean="0">
              <a:solidFill>
                <a:srgbClr val="90001A"/>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302589592"/>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2" descr="C:\Users\stilem\Pictures\quesitonmark.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9459" y="1295400"/>
            <a:ext cx="4303233" cy="393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440724"/>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9137" y="1955226"/>
            <a:ext cx="3873326" cy="1360336"/>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6545" y="5715000"/>
            <a:ext cx="2048161" cy="800212"/>
          </a:xfrm>
          <a:prstGeom prst="rect">
            <a:avLst/>
          </a:prstGeom>
        </p:spPr>
      </p:pic>
      <p:sp>
        <p:nvSpPr>
          <p:cNvPr id="9" name="Subtitle 2"/>
          <p:cNvSpPr txBox="1"/>
          <p:nvPr/>
        </p:nvSpPr>
        <p:spPr>
          <a:xfrm>
            <a:off x="2590800" y="3962400"/>
            <a:ext cx="4036740" cy="1143000"/>
          </a:xfrm>
          <a:prstGeom prst="rect">
            <a:avLst/>
          </a:prstGeom>
        </p:spPr>
        <p:txBody>
          <a:bodyPr>
            <a:noAutofit/>
          </a:bodyPr>
          <a:lstStyle>
            <a:lvl1pPr marL="230188" indent="-230188"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2000" i="1" kern="0" cap="small" smtClean="0">
                <a:solidFill>
                  <a:srgbClr val="696E70"/>
                </a:solidFill>
                <a:latin typeface="Calibri" panose="020f0502020204030204" pitchFamily="34" charset="0"/>
              </a:rPr>
              <a:t>Presented By</a:t>
            </a:r>
          </a:p>
          <a:p>
            <a:pPr marL="0" indent="0" algn="ctr">
              <a:buNone/>
            </a:pPr>
            <a:r>
              <a:rPr lang="en-US" sz="2000" kern="0" cap="small" smtClean="0">
                <a:solidFill>
                  <a:srgbClr val="696E70"/>
                </a:solidFill>
                <a:latin typeface="Calibri" panose="020f0502020204030204" pitchFamily="34" charset="0"/>
              </a:rPr>
              <a:t>Matt Stiles</a:t>
            </a:r>
          </a:p>
          <a:p>
            <a:pPr marL="0" indent="0" algn="ctr">
              <a:buNone/>
            </a:pPr>
            <a:r>
              <a:rPr lang="en-US" sz="2000" kern="0" cap="small" smtClean="0">
                <a:solidFill>
                  <a:srgbClr val="696E70"/>
                </a:solidFill>
                <a:latin typeface="Calibri" panose="020f0502020204030204" pitchFamily="34" charset="0"/>
              </a:rPr>
              <a:t>mstiles@maynardcooper.com</a:t>
            </a:r>
          </a:p>
          <a:p>
            <a:pPr marL="0" indent="0" algn="ctr">
              <a:buNone/>
            </a:pPr>
            <a:endParaRPr lang="en-US" kern="0" smtClean="0">
              <a:solidFill>
                <a:srgbClr val="696E70"/>
              </a:solidFill>
            </a:endParaRPr>
          </a:p>
          <a:p>
            <a:pPr marL="0" indent="0" algn="ctr">
              <a:buNone/>
            </a:pPr>
            <a:endParaRPr lang="en-US" kern="0" smtClean="0">
              <a:solidFill>
                <a:srgbClr val="696E70"/>
              </a:solidFill>
            </a:endParaRPr>
          </a:p>
        </p:txBody>
      </p:sp>
    </p:spTree>
    <p:extLst>
      <p:ext uri="{BB962C8B-B14F-4D97-AF65-F5344CB8AC3E}">
        <p14:creationId xmlns:p14="http://schemas.microsoft.com/office/powerpoint/2010/main" val="945111502"/>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847344" y="427038"/>
            <a:ext cx="7467600" cy="868362"/>
          </a:xfrm>
        </p:spPr>
        <p:txBody>
          <a:bodyPr/>
          <a:lstStyle/>
          <a:p>
            <a:pPr eaLnBrk="1" hangingPunct="1"/>
            <a:r>
              <a:rPr lang="en-US" altLang="en-US" sz="3600" b="1" smtClean="0">
                <a:solidFill>
                  <a:srgbClr val="90001A"/>
                </a:solidFill>
                <a:latin typeface="Calibri" panose="020f0502020204030204" pitchFamily="34" charset="0"/>
              </a:rPr>
              <a:t>Third Party Sources of Compliance Trouble for Faith Based Orgs</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123444" y="1981200"/>
            <a:ext cx="8915400" cy="2971800"/>
          </a:xfrm>
        </p:spPr>
        <p:txBody>
          <a:bodyPr/>
          <a:lstStyle/>
          <a:p>
            <a:pPr lvl="1" eaLnBrk="1" hangingPunct="1"/>
            <a:r>
              <a:rPr lang="en-US" altLang="en-US" sz="3200" smtClean="0">
                <a:latin typeface="Calibri" panose="020f0502020204030204" pitchFamily="34" charset="0"/>
                <a:cs typeface="Times New Roman" pitchFamily="18" charset="0"/>
              </a:rPr>
              <a:t>Grants</a:t>
            </a:r>
          </a:p>
          <a:p>
            <a:pPr lvl="1" eaLnBrk="1" hangingPunct="1"/>
            <a:r>
              <a:rPr lang="en-US" altLang="en-US" sz="3200" smtClean="0">
                <a:latin typeface="Calibri" panose="020f0502020204030204" pitchFamily="34" charset="0"/>
                <a:cs typeface="Times New Roman" pitchFamily="18" charset="0"/>
              </a:rPr>
              <a:t>Insurance contracts</a:t>
            </a:r>
          </a:p>
          <a:p>
            <a:pPr lvl="1" eaLnBrk="1" hangingPunct="1"/>
            <a:r>
              <a:rPr lang="en-US" altLang="en-US" sz="3200" smtClean="0">
                <a:latin typeface="Calibri" panose="020f0502020204030204" pitchFamily="34" charset="0"/>
                <a:cs typeface="Times New Roman" pitchFamily="18" charset="0"/>
              </a:rPr>
              <a:t>Referral contracts</a:t>
            </a:r>
          </a:p>
          <a:p>
            <a:pPr lvl="1" eaLnBrk="1" hangingPunct="1"/>
            <a:r>
              <a:rPr lang="en-US" altLang="en-US" sz="3200" smtClean="0">
                <a:latin typeface="Calibri" panose="020f0502020204030204" pitchFamily="34" charset="0"/>
                <a:cs typeface="Times New Roman" pitchFamily="18" charset="0"/>
              </a:rPr>
              <a:t>Federal, state and local contracts</a:t>
            </a:r>
          </a:p>
        </p:txBody>
      </p:sp>
    </p:spTree>
    <p:extLst>
      <p:ext uri="{BB962C8B-B14F-4D97-AF65-F5344CB8AC3E}">
        <p14:creationId xmlns:p14="http://schemas.microsoft.com/office/powerpoint/2010/main" val="1688935257"/>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847344" y="250152"/>
            <a:ext cx="7467600" cy="868362"/>
          </a:xfrm>
        </p:spPr>
        <p:txBody>
          <a:bodyPr/>
          <a:lstStyle/>
          <a:p>
            <a:pPr eaLnBrk="1" hangingPunct="1"/>
            <a:r>
              <a:rPr lang="en-US" altLang="en-US" sz="3600" b="1" smtClean="0">
                <a:latin typeface="Calibri" panose="020f0502020204030204" pitchFamily="34" charset="0"/>
              </a:rPr>
              <a:t>Grants</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152400" y="1086276"/>
            <a:ext cx="8915400" cy="5445796"/>
          </a:xfrm>
        </p:spPr>
        <p:txBody>
          <a:bodyPr/>
          <a:lstStyle/>
          <a:p>
            <a:pPr lvl="1" eaLnBrk="1" hangingPunct="1"/>
            <a:r>
              <a:rPr lang="en-US" altLang="en-US" sz="2400" smtClean="0">
                <a:latin typeface="Calibri" panose="020f0502020204030204" pitchFamily="34" charset="0"/>
                <a:cs typeface="Times New Roman" pitchFamily="18" charset="0"/>
              </a:rPr>
              <a:t>Public or private</a:t>
            </a:r>
          </a:p>
          <a:p>
            <a:pPr lvl="1" eaLnBrk="1" hangingPunct="1"/>
            <a:r>
              <a:rPr lang="en-US" altLang="en-US" sz="2400" smtClean="0">
                <a:latin typeface="Calibri" panose="020f0502020204030204" pitchFamily="34" charset="0"/>
                <a:cs typeface="Times New Roman" pitchFamily="18" charset="0"/>
              </a:rPr>
              <a:t>Grants are intended to </a:t>
            </a:r>
            <a:r>
              <a:rPr lang="en-US" altLang="en-US" sz="2400" smtClean="0">
                <a:solidFill>
                  <a:srgbClr val="90001A"/>
                </a:solidFill>
                <a:latin typeface="Calibri" panose="020f0502020204030204" pitchFamily="34" charset="0"/>
                <a:cs typeface="Times New Roman" pitchFamily="18" charset="0"/>
              </a:rPr>
              <a:t>fulfill the agenda of the donor</a:t>
            </a:r>
          </a:p>
          <a:p>
            <a:pPr lvl="1" eaLnBrk="1" hangingPunct="1"/>
            <a:r>
              <a:rPr lang="en-US" altLang="en-US" sz="2400" smtClean="0">
                <a:latin typeface="Calibri" panose="020f0502020204030204" pitchFamily="34" charset="0"/>
                <a:cs typeface="Times New Roman" pitchFamily="18" charset="0"/>
              </a:rPr>
              <a:t>Rules placed on fund recipients </a:t>
            </a:r>
            <a:r>
              <a:rPr lang="en-US" altLang="en-US" sz="2400" smtClean="0">
                <a:solidFill>
                  <a:srgbClr val="90001A"/>
                </a:solidFill>
                <a:latin typeface="Calibri" panose="020f0502020204030204" pitchFamily="34" charset="0"/>
                <a:cs typeface="Times New Roman" pitchFamily="18" charset="0"/>
              </a:rPr>
              <a:t>use the funds as a carrot</a:t>
            </a:r>
          </a:p>
          <a:p>
            <a:pPr lvl="1" eaLnBrk="1" hangingPunct="1"/>
            <a:r>
              <a:rPr lang="en-US" altLang="en-US" sz="2400" smtClean="0">
                <a:latin typeface="Calibri" panose="020f0502020204030204" pitchFamily="34" charset="0"/>
                <a:cs typeface="Times New Roman" pitchFamily="18" charset="0"/>
              </a:rPr>
              <a:t>Understand the agenda of the funding source </a:t>
            </a:r>
            <a:r>
              <a:rPr lang="en-US" altLang="en-US" sz="2400" smtClean="0">
                <a:solidFill>
                  <a:srgbClr val="90001A"/>
                </a:solidFill>
                <a:latin typeface="Calibri" panose="020f0502020204030204" pitchFamily="34" charset="0"/>
                <a:cs typeface="Times New Roman" pitchFamily="18" charset="0"/>
              </a:rPr>
              <a:t>before applying </a:t>
            </a:r>
            <a:r>
              <a:rPr lang="en-US" altLang="en-US" sz="2400" smtClean="0">
                <a:latin typeface="Calibri" panose="020f0502020204030204" pitchFamily="34" charset="0"/>
                <a:cs typeface="Times New Roman" pitchFamily="18" charset="0"/>
              </a:rPr>
              <a:t>for the funds</a:t>
            </a:r>
          </a:p>
          <a:p>
            <a:pPr lvl="1" eaLnBrk="1" hangingPunct="1"/>
            <a:r>
              <a:rPr lang="en-US" altLang="en-US" sz="2400" smtClean="0">
                <a:latin typeface="Calibri" panose="020f0502020204030204" pitchFamily="34" charset="0"/>
                <a:cs typeface="Times New Roman" pitchFamily="18" charset="0"/>
              </a:rPr>
              <a:t>Constitutional and other legal exceptions for faith-based orgs </a:t>
            </a:r>
            <a:r>
              <a:rPr lang="en-US" altLang="en-US" sz="2400" smtClean="0">
                <a:solidFill>
                  <a:srgbClr val="90001A"/>
                </a:solidFill>
                <a:latin typeface="Calibri" panose="020f0502020204030204" pitchFamily="34" charset="0"/>
                <a:cs typeface="Times New Roman" pitchFamily="18" charset="0"/>
              </a:rPr>
              <a:t>prevent governments from abridging the rights of faith based orgs</a:t>
            </a:r>
            <a:r>
              <a:rPr lang="en-US" altLang="en-US" sz="2400" smtClean="0">
                <a:latin typeface="Calibri" panose="020f0502020204030204" pitchFamily="34" charset="0"/>
                <a:cs typeface="Times New Roman" pitchFamily="18" charset="0"/>
              </a:rPr>
              <a:t>, but </a:t>
            </a:r>
            <a:r>
              <a:rPr lang="en-US" altLang="en-US" sz="2400" smtClean="0">
                <a:solidFill>
                  <a:srgbClr val="90001A"/>
                </a:solidFill>
                <a:latin typeface="Calibri" panose="020f0502020204030204" pitchFamily="34" charset="0"/>
                <a:cs typeface="Times New Roman" pitchFamily="18" charset="0"/>
              </a:rPr>
              <a:t>do not affect the terms of a private grant</a:t>
            </a:r>
            <a:r>
              <a:rPr lang="en-US" altLang="en-US" sz="2400" smtClean="0">
                <a:latin typeface="Calibri" panose="020f0502020204030204" pitchFamily="34" charset="0"/>
                <a:cs typeface="Times New Roman" pitchFamily="18" charset="0"/>
              </a:rPr>
              <a:t>, which are treated like contracts</a:t>
            </a:r>
          </a:p>
          <a:p>
            <a:pPr lvl="1" eaLnBrk="1" hangingPunct="1"/>
            <a:r>
              <a:rPr lang="en-US" altLang="en-US" sz="2400" smtClean="0">
                <a:latin typeface="Calibri" panose="020f0502020204030204" pitchFamily="34" charset="0"/>
                <a:cs typeface="Times New Roman" pitchFamily="18" charset="0"/>
              </a:rPr>
              <a:t>Although grants are like contracts, grants from a government usually do not constitute </a:t>
            </a:r>
            <a:r>
              <a:rPr lang="en-US" altLang="en-US" sz="2400" smtClean="0">
                <a:solidFill>
                  <a:srgbClr val="90001A"/>
                </a:solidFill>
                <a:latin typeface="Calibri" panose="020f0502020204030204" pitchFamily="34" charset="0"/>
                <a:cs typeface="Times New Roman" pitchFamily="18" charset="0"/>
              </a:rPr>
              <a:t>“government contracts”</a:t>
            </a:r>
          </a:p>
        </p:txBody>
      </p:sp>
    </p:spTree>
    <p:extLst>
      <p:ext uri="{BB962C8B-B14F-4D97-AF65-F5344CB8AC3E}">
        <p14:creationId xmlns:p14="http://schemas.microsoft.com/office/powerpoint/2010/main" val="410471468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847344" y="427038"/>
            <a:ext cx="7467600" cy="868362"/>
          </a:xfrm>
        </p:spPr>
        <p:txBody>
          <a:bodyPr/>
          <a:lstStyle/>
          <a:p>
            <a:pPr eaLnBrk="1" hangingPunct="1"/>
            <a:r>
              <a:rPr lang="en-US" altLang="en-US" sz="3600" b="1" smtClean="0">
                <a:latin typeface="Calibri" panose="020f0502020204030204" pitchFamily="34" charset="0"/>
              </a:rPr>
              <a:t>Insurance and Referral Contracts</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76200" y="1295400"/>
            <a:ext cx="9067800" cy="5105400"/>
          </a:xfrm>
        </p:spPr>
        <p:txBody>
          <a:bodyPr/>
          <a:lstStyle/>
          <a:p>
            <a:pPr lvl="1" eaLnBrk="1" hangingPunct="1"/>
            <a:r>
              <a:rPr lang="en-US" altLang="en-US" sz="2400" smtClean="0">
                <a:latin typeface="Calibri" panose="020f0502020204030204" pitchFamily="34" charset="0"/>
                <a:cs typeface="Times New Roman" pitchFamily="18" charset="0"/>
              </a:rPr>
              <a:t>Some faith-based non-profits </a:t>
            </a:r>
            <a:r>
              <a:rPr lang="en-US" altLang="en-US" sz="2400" smtClean="0">
                <a:solidFill>
                  <a:srgbClr val="90001A"/>
                </a:solidFill>
                <a:latin typeface="Calibri" panose="020f0502020204030204" pitchFamily="34" charset="0"/>
                <a:cs typeface="Times New Roman" pitchFamily="18" charset="0"/>
              </a:rPr>
              <a:t>provide counseling and psychological services that may be compensable by private insurance</a:t>
            </a:r>
          </a:p>
          <a:p>
            <a:pPr lvl="1" eaLnBrk="1" hangingPunct="1"/>
            <a:r>
              <a:rPr lang="en-US" altLang="en-US" sz="2400" smtClean="0">
                <a:latin typeface="Calibri" panose="020f0502020204030204" pitchFamily="34" charset="0"/>
                <a:cs typeface="Times New Roman" pitchFamily="18" charset="0"/>
              </a:rPr>
              <a:t>The Affordable Care Act imposes </a:t>
            </a:r>
            <a:r>
              <a:rPr lang="en-US" altLang="en-US" sz="2400" smtClean="0">
                <a:solidFill>
                  <a:srgbClr val="90001A"/>
                </a:solidFill>
                <a:latin typeface="Calibri" panose="020f0502020204030204" pitchFamily="34" charset="0"/>
                <a:cs typeface="Times New Roman" pitchFamily="18" charset="0"/>
              </a:rPr>
              <a:t>Title VII-like non-discrimination requirements on insurers and large health care providers</a:t>
            </a:r>
          </a:p>
          <a:p>
            <a:pPr lvl="1" eaLnBrk="1" hangingPunct="1"/>
            <a:r>
              <a:rPr lang="en-US" altLang="en-US" sz="2400" smtClean="0">
                <a:latin typeface="Calibri" panose="020f0502020204030204" pitchFamily="34" charset="0"/>
                <a:cs typeface="Times New Roman" pitchFamily="18" charset="0"/>
              </a:rPr>
              <a:t>The insurers and providers </a:t>
            </a:r>
            <a:r>
              <a:rPr lang="en-US" altLang="en-US" sz="2400" smtClean="0">
                <a:solidFill>
                  <a:srgbClr val="90001A"/>
                </a:solidFill>
                <a:latin typeface="Calibri" panose="020f0502020204030204" pitchFamily="34" charset="0"/>
                <a:cs typeface="Times New Roman" pitchFamily="18" charset="0"/>
              </a:rPr>
              <a:t>pass along those obligations to recipients </a:t>
            </a:r>
            <a:r>
              <a:rPr lang="en-US" altLang="en-US" sz="2400" smtClean="0">
                <a:latin typeface="Calibri" panose="020f0502020204030204" pitchFamily="34" charset="0"/>
                <a:cs typeface="Times New Roman" pitchFamily="18" charset="0"/>
              </a:rPr>
              <a:t>of insurance dollars, subcontractors, and referral partners</a:t>
            </a:r>
          </a:p>
          <a:p>
            <a:pPr lvl="1"/>
            <a:r>
              <a:rPr lang="en-US" altLang="en-US" sz="2400">
                <a:latin typeface="Calibri" panose="020f0502020204030204" pitchFamily="34" charset="0"/>
                <a:cs typeface="Times New Roman" pitchFamily="18" charset="0"/>
              </a:rPr>
              <a:t>Constitutional and other legal exceptions for faith-based orgs </a:t>
            </a:r>
            <a:r>
              <a:rPr lang="en-US" altLang="en-US" sz="2400">
                <a:solidFill>
                  <a:srgbClr val="90001A"/>
                </a:solidFill>
                <a:latin typeface="Calibri" panose="020f0502020204030204" pitchFamily="34" charset="0"/>
                <a:cs typeface="Times New Roman" pitchFamily="18" charset="0"/>
              </a:rPr>
              <a:t>prevent governments from abridging the rights of faith based orgs</a:t>
            </a:r>
            <a:r>
              <a:rPr lang="en-US" altLang="en-US" sz="2400" smtClean="0">
                <a:latin typeface="Calibri" panose="020f0502020204030204" pitchFamily="34" charset="0"/>
                <a:cs typeface="Times New Roman" pitchFamily="18" charset="0"/>
              </a:rPr>
              <a:t>, but do not affect private insurance or referral contracts </a:t>
            </a:r>
          </a:p>
        </p:txBody>
      </p:sp>
    </p:spTree>
    <p:extLst>
      <p:ext uri="{BB962C8B-B14F-4D97-AF65-F5344CB8AC3E}">
        <p14:creationId xmlns:p14="http://schemas.microsoft.com/office/powerpoint/2010/main" val="3809862255"/>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427038"/>
            <a:ext cx="8686800" cy="868362"/>
          </a:xfrm>
        </p:spPr>
        <p:txBody>
          <a:bodyPr/>
          <a:lstStyle/>
          <a:p>
            <a:pPr eaLnBrk="1" hangingPunct="1"/>
            <a:r>
              <a:rPr lang="en-US" altLang="en-US" sz="3600" b="1" smtClean="0">
                <a:latin typeface="Calibri" panose="020f0502020204030204" pitchFamily="34" charset="0"/>
              </a:rPr>
              <a:t>Federal, State, and Local Govt Contracts</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76200" y="1143000"/>
            <a:ext cx="9067800" cy="5715000"/>
          </a:xfrm>
        </p:spPr>
        <p:txBody>
          <a:bodyPr/>
          <a:lstStyle/>
          <a:p>
            <a:pPr lvl="1" eaLnBrk="1" hangingPunct="1"/>
            <a:r>
              <a:rPr lang="en-US" altLang="en-US" sz="2400" smtClean="0">
                <a:latin typeface="Calibri" panose="020f0502020204030204" pitchFamily="34" charset="0"/>
                <a:cs typeface="Times New Roman" pitchFamily="18" charset="0"/>
              </a:rPr>
              <a:t>Government contracts will </a:t>
            </a:r>
            <a:r>
              <a:rPr lang="en-US" altLang="en-US" sz="2400" smtClean="0">
                <a:solidFill>
                  <a:srgbClr val="90001A"/>
                </a:solidFill>
                <a:latin typeface="Calibri" panose="020f0502020204030204" pitchFamily="34" charset="0"/>
                <a:cs typeface="Times New Roman" pitchFamily="18" charset="0"/>
              </a:rPr>
              <a:t>routinely incorporate non-discrimination provisions</a:t>
            </a:r>
          </a:p>
          <a:p>
            <a:pPr lvl="1" eaLnBrk="1" hangingPunct="1"/>
            <a:r>
              <a:rPr lang="en-US" altLang="en-US" sz="2400" smtClean="0">
                <a:latin typeface="Calibri" panose="020f0502020204030204" pitchFamily="34" charset="0"/>
                <a:cs typeface="Times New Roman" pitchFamily="18" charset="0"/>
              </a:rPr>
              <a:t>Read them carefully and </a:t>
            </a:r>
            <a:r>
              <a:rPr lang="en-US" altLang="en-US" sz="2400" smtClean="0">
                <a:solidFill>
                  <a:srgbClr val="90001A"/>
                </a:solidFill>
                <a:latin typeface="Calibri" panose="020f0502020204030204" pitchFamily="34" charset="0"/>
                <a:cs typeface="Times New Roman" pitchFamily="18" charset="0"/>
              </a:rPr>
              <a:t>seek legal advice </a:t>
            </a:r>
            <a:r>
              <a:rPr lang="en-US" altLang="en-US" sz="2400" smtClean="0">
                <a:latin typeface="Calibri" panose="020f0502020204030204" pitchFamily="34" charset="0"/>
                <a:cs typeface="Times New Roman" pitchFamily="18" charset="0"/>
              </a:rPr>
              <a:t>before signing</a:t>
            </a:r>
            <a:endParaRPr lang="en-US" altLang="en-US" sz="2400">
              <a:latin typeface="Calibri" panose="020f0502020204030204" pitchFamily="34" charset="0"/>
              <a:cs typeface="Times New Roman" pitchFamily="18" charset="0"/>
            </a:endParaRPr>
          </a:p>
          <a:p>
            <a:pPr lvl="1" eaLnBrk="1" hangingPunct="1"/>
            <a:r>
              <a:rPr lang="en-US" altLang="en-US" sz="2400" smtClean="0">
                <a:latin typeface="Calibri" panose="020f0502020204030204" pitchFamily="34" charset="0"/>
                <a:cs typeface="Times New Roman" pitchFamily="18" charset="0"/>
              </a:rPr>
              <a:t>Courts give governments the right to use the </a:t>
            </a:r>
            <a:r>
              <a:rPr lang="en-US" altLang="en-US" sz="2400" smtClean="0">
                <a:solidFill>
                  <a:srgbClr val="90001A"/>
                </a:solidFill>
                <a:latin typeface="Calibri" panose="020f0502020204030204" pitchFamily="34" charset="0"/>
                <a:cs typeface="Times New Roman" pitchFamily="18" charset="0"/>
              </a:rPr>
              <a:t>power of the purse to encourage certain behaviors</a:t>
            </a:r>
            <a:r>
              <a:rPr lang="en-US" altLang="en-US" sz="2400" smtClean="0">
                <a:latin typeface="Calibri" panose="020f0502020204030204" pitchFamily="34" charset="0"/>
                <a:cs typeface="Times New Roman" pitchFamily="18" charset="0"/>
              </a:rPr>
              <a:t> as a condition of contracting with private entities</a:t>
            </a:r>
          </a:p>
          <a:p>
            <a:pPr lvl="1" eaLnBrk="1" hangingPunct="1"/>
            <a:r>
              <a:rPr lang="en-US" altLang="en-US" sz="2400" smtClean="0">
                <a:latin typeface="Calibri" panose="020f0502020204030204" pitchFamily="34" charset="0"/>
                <a:cs typeface="Times New Roman" pitchFamily="18" charset="0"/>
              </a:rPr>
              <a:t>Constitutional and other religion-based </a:t>
            </a:r>
            <a:r>
              <a:rPr lang="en-US" altLang="en-US" sz="2400" smtClean="0">
                <a:solidFill>
                  <a:srgbClr val="90001A"/>
                </a:solidFill>
                <a:latin typeface="Calibri" panose="020f0502020204030204" pitchFamily="34" charset="0"/>
                <a:cs typeface="Times New Roman" pitchFamily="18" charset="0"/>
              </a:rPr>
              <a:t>exceptions may be inapplicable</a:t>
            </a:r>
            <a:r>
              <a:rPr lang="en-US" altLang="en-US" sz="2400" smtClean="0">
                <a:latin typeface="Calibri" panose="020f0502020204030204" pitchFamily="34" charset="0"/>
                <a:cs typeface="Times New Roman" pitchFamily="18" charset="0"/>
              </a:rPr>
              <a:t>, because </a:t>
            </a:r>
            <a:r>
              <a:rPr lang="en-US" altLang="en-US" sz="2400" smtClean="0">
                <a:solidFill>
                  <a:srgbClr val="90001A"/>
                </a:solidFill>
                <a:latin typeface="Calibri" panose="020f0502020204030204" pitchFamily="34" charset="0"/>
                <a:cs typeface="Times New Roman" pitchFamily="18" charset="0"/>
              </a:rPr>
              <a:t>no one has a constitutional right to contract with the government</a:t>
            </a:r>
            <a:endParaRPr lang="en-US" altLang="en-US" sz="2400">
              <a:solidFill>
                <a:srgbClr val="90001A"/>
              </a:solidFill>
              <a:latin typeface="Calibri" panose="020f0502020204030204" pitchFamily="34" charset="0"/>
              <a:cs typeface="Times New Roman" pitchFamily="18" charset="0"/>
            </a:endParaRPr>
          </a:p>
          <a:p>
            <a:pPr lvl="1" eaLnBrk="1" hangingPunct="1"/>
            <a:r>
              <a:rPr lang="en-US" altLang="en-US" sz="2400" u="sng" smtClean="0">
                <a:solidFill>
                  <a:srgbClr val="90001A"/>
                </a:solidFill>
                <a:latin typeface="Calibri" panose="020f0502020204030204" pitchFamily="34" charset="0"/>
                <a:cs typeface="Times New Roman" pitchFamily="18" charset="0"/>
              </a:rPr>
              <a:t>Do not assume that the law protects you from a contractual obligation!</a:t>
            </a:r>
          </a:p>
          <a:p>
            <a:pPr lvl="1" eaLnBrk="1" hangingPunct="1"/>
            <a:r>
              <a:rPr lang="en-US" altLang="en-US" sz="2400" smtClean="0">
                <a:solidFill>
                  <a:srgbClr val="90001A"/>
                </a:solidFill>
                <a:latin typeface="Calibri" panose="020f0502020204030204" pitchFamily="34" charset="0"/>
                <a:cs typeface="Times New Roman" pitchFamily="18" charset="0"/>
              </a:rPr>
              <a:t>Department of Education </a:t>
            </a:r>
            <a:r>
              <a:rPr lang="en-US" altLang="en-US" sz="2400" smtClean="0">
                <a:solidFill>
                  <a:srgbClr val="696E70"/>
                </a:solidFill>
                <a:latin typeface="Calibri" panose="020f0502020204030204" pitchFamily="34" charset="0"/>
                <a:cs typeface="Times New Roman" pitchFamily="18" charset="0"/>
              </a:rPr>
              <a:t>has special protections for faith-based organizations receiving federal education dollars</a:t>
            </a:r>
          </a:p>
          <a:p>
            <a:pPr marL="457200" lvl="1" indent="0">
              <a:buNone/>
            </a:pPr>
            <a:r>
              <a:rPr lang="en-US" altLang="en-US">
                <a:solidFill>
                  <a:srgbClr val="696E70"/>
                </a:solidFill>
                <a:latin typeface="Calibri" panose="020f0502020204030204" pitchFamily="34" charset="0"/>
                <a:cs typeface="Times New Roman" pitchFamily="18" charset="0"/>
              </a:rPr>
              <a:t>	</a:t>
            </a:r>
            <a:r>
              <a:rPr lang="en-US" altLang="en-US" smtClean="0">
                <a:solidFill>
                  <a:srgbClr val="696E70"/>
                </a:solidFill>
                <a:latin typeface="Calibri" panose="020f0502020204030204" pitchFamily="34" charset="0"/>
                <a:cs typeface="Calibri" panose="020f0502020204030204" pitchFamily="34" charset="0"/>
              </a:rPr>
              <a:t>See 2 C.F.R. </a:t>
            </a:r>
            <a:r>
              <a:rPr lang="en-US" smtClean="0">
                <a:latin typeface="Calibri" panose="020f0502020204030204" pitchFamily="34" charset="0"/>
                <a:cs typeface="Calibri" panose="020f0502020204030204" pitchFamily="34" charset="0"/>
              </a:rPr>
              <a:t>§ 3474.15</a:t>
            </a:r>
            <a:endParaRPr lang="en-US" altLang="en-US" smtClean="0">
              <a:solidFill>
                <a:srgbClr val="696E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282746"/>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b="1" smtClean="0">
                <a:latin typeface="Calibri" panose="020f0502020204030204" pitchFamily="34" charset="0"/>
              </a:rPr>
              <a:t>Contract Clauses, Generally</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0" y="914400"/>
            <a:ext cx="9144000" cy="5410200"/>
          </a:xfrm>
        </p:spPr>
        <p:txBody>
          <a:bodyPr/>
          <a:lstStyle/>
          <a:p>
            <a:pPr lvl="1" eaLnBrk="1" hangingPunct="1"/>
            <a:r>
              <a:rPr lang="en-US" altLang="en-US" sz="2400" smtClean="0">
                <a:solidFill>
                  <a:srgbClr val="90001A"/>
                </a:solidFill>
                <a:latin typeface="Calibri" panose="020f0502020204030204" pitchFamily="34" charset="0"/>
                <a:cs typeface="Times New Roman" pitchFamily="18" charset="0"/>
              </a:rPr>
              <a:t>One government contract provides:</a:t>
            </a:r>
          </a:p>
          <a:p>
            <a:pPr marL="457200" lvl="1" indent="0" eaLnBrk="1" hangingPunct="1">
              <a:buNone/>
            </a:pPr>
            <a:r>
              <a:rPr lang="en-US" altLang="en-US" sz="2000" i="1" smtClean="0">
                <a:solidFill>
                  <a:schemeClr val="tx1"/>
                </a:solidFill>
                <a:latin typeface="Calibri" panose="020f0502020204030204" pitchFamily="34" charset="0"/>
                <a:cs typeface="Times New Roman" pitchFamily="18" charset="0"/>
              </a:rPr>
              <a:t>In consideration of the promises made by the State of Connecticut in this Agreement, Service Provider agrees that in the performance of services hereunder it shall not discriminate on the basis of race, color, religion, sex, national origin, pregnancy, age, disability, citizenship, military service, marital status, genetic information, sexual orientation, or gender identity.  </a:t>
            </a:r>
          </a:p>
          <a:p>
            <a:pPr lvl="1"/>
            <a:r>
              <a:rPr lang="en-US" altLang="en-US" sz="2400" smtClean="0">
                <a:latin typeface="Calibri" panose="020f0502020204030204" pitchFamily="34" charset="0"/>
                <a:cs typeface="Times New Roman" pitchFamily="18" charset="0"/>
              </a:rPr>
              <a:t>This language </a:t>
            </a:r>
            <a:r>
              <a:rPr lang="en-US" altLang="en-US" sz="2400" smtClean="0">
                <a:solidFill>
                  <a:srgbClr val="90001A"/>
                </a:solidFill>
                <a:latin typeface="Calibri" panose="020f0502020204030204" pitchFamily="34" charset="0"/>
                <a:cs typeface="Times New Roman" pitchFamily="18" charset="0"/>
              </a:rPr>
              <a:t>does not invoke any specific law</a:t>
            </a:r>
          </a:p>
          <a:p>
            <a:pPr lvl="1"/>
            <a:r>
              <a:rPr lang="en-US" altLang="en-US" sz="2400" smtClean="0">
                <a:solidFill>
                  <a:srgbClr val="90001A"/>
                </a:solidFill>
                <a:latin typeface="Calibri" panose="020f0502020204030204" pitchFamily="34" charset="0"/>
                <a:cs typeface="Times New Roman" pitchFamily="18" charset="0"/>
              </a:rPr>
              <a:t>“Discriminate</a:t>
            </a:r>
            <a:r>
              <a:rPr lang="en-US" altLang="en-US" sz="2400">
                <a:solidFill>
                  <a:srgbClr val="90001A"/>
                </a:solidFill>
                <a:latin typeface="Calibri" panose="020f0502020204030204" pitchFamily="34" charset="0"/>
                <a:cs typeface="Times New Roman" pitchFamily="18" charset="0"/>
              </a:rPr>
              <a:t>” is not defined </a:t>
            </a:r>
            <a:r>
              <a:rPr lang="en-US" altLang="en-US" sz="2400">
                <a:latin typeface="Calibri" panose="020f0502020204030204" pitchFamily="34" charset="0"/>
                <a:cs typeface="Times New Roman" pitchFamily="18" charset="0"/>
              </a:rPr>
              <a:t>and these terms are not linked to the provisions of Title VII</a:t>
            </a:r>
          </a:p>
          <a:p>
            <a:pPr lvl="1"/>
            <a:r>
              <a:rPr lang="en-US" altLang="en-US" sz="2400" smtClean="0">
                <a:latin typeface="Calibri" panose="020f0502020204030204" pitchFamily="34" charset="0"/>
                <a:cs typeface="Times New Roman" pitchFamily="18" charset="0"/>
              </a:rPr>
              <a:t>Agreeing </a:t>
            </a:r>
            <a:r>
              <a:rPr lang="en-US" altLang="en-US" sz="2400">
                <a:latin typeface="Calibri" panose="020f0502020204030204" pitchFamily="34" charset="0"/>
                <a:cs typeface="Times New Roman" pitchFamily="18" charset="0"/>
              </a:rPr>
              <a:t>to the contract </a:t>
            </a:r>
            <a:r>
              <a:rPr lang="en-US" altLang="en-US" sz="2400">
                <a:solidFill>
                  <a:srgbClr val="90001A"/>
                </a:solidFill>
                <a:latin typeface="Calibri" panose="020f0502020204030204" pitchFamily="34" charset="0"/>
                <a:cs typeface="Times New Roman" pitchFamily="18" charset="0"/>
              </a:rPr>
              <a:t>does not negate the availability of religious exceptions to the </a:t>
            </a:r>
            <a:r>
              <a:rPr lang="en-US" altLang="en-US" sz="2400" smtClean="0">
                <a:solidFill>
                  <a:srgbClr val="90001A"/>
                </a:solidFill>
                <a:latin typeface="Calibri" panose="020f0502020204030204" pitchFamily="34" charset="0"/>
                <a:cs typeface="Times New Roman" pitchFamily="18" charset="0"/>
              </a:rPr>
              <a:t>law, but </a:t>
            </a:r>
            <a:r>
              <a:rPr lang="en-US" altLang="en-US" sz="2400" u="sng" smtClean="0">
                <a:solidFill>
                  <a:srgbClr val="90001A"/>
                </a:solidFill>
                <a:latin typeface="Calibri" panose="020f0502020204030204" pitchFamily="34" charset="0"/>
                <a:cs typeface="Times New Roman" pitchFamily="18" charset="0"/>
              </a:rPr>
              <a:t>does not authorize those exceptions</a:t>
            </a:r>
            <a:r>
              <a:rPr lang="en-US" altLang="en-US" sz="2400" smtClean="0">
                <a:solidFill>
                  <a:srgbClr val="90001A"/>
                </a:solidFill>
                <a:latin typeface="Calibri" panose="020f0502020204030204" pitchFamily="34" charset="0"/>
                <a:cs typeface="Times New Roman" pitchFamily="18" charset="0"/>
              </a:rPr>
              <a:t> to compliance with the agreement</a:t>
            </a:r>
            <a:endParaRPr lang="en-US" altLang="en-US" sz="2400">
              <a:solidFill>
                <a:srgbClr val="90001A"/>
              </a:solidFill>
              <a:latin typeface="Calibri" panose="020f0502020204030204" pitchFamily="34" charset="0"/>
              <a:cs typeface="Times New Roman" pitchFamily="18" charset="0"/>
            </a:endParaRPr>
          </a:p>
          <a:p>
            <a:pPr lvl="1" eaLnBrk="1" hangingPunct="1"/>
            <a:r>
              <a:rPr lang="en-US" altLang="en-US" sz="2400" smtClean="0">
                <a:latin typeface="Calibri" panose="020f0502020204030204" pitchFamily="34" charset="0"/>
                <a:cs typeface="Times New Roman" pitchFamily="18" charset="0"/>
              </a:rPr>
              <a:t>Service Provider would be expected to </a:t>
            </a:r>
            <a:r>
              <a:rPr lang="en-US" altLang="en-US" sz="2400" smtClean="0">
                <a:solidFill>
                  <a:srgbClr val="90001A"/>
                </a:solidFill>
                <a:latin typeface="Calibri" panose="020f0502020204030204" pitchFamily="34" charset="0"/>
                <a:cs typeface="Times New Roman" pitchFamily="18" charset="0"/>
              </a:rPr>
              <a:t>comply with these obligations or risk whatever penalties may exist for breach </a:t>
            </a:r>
            <a:r>
              <a:rPr lang="en-US" altLang="en-US" sz="2400" smtClean="0">
                <a:latin typeface="Calibri" panose="020f0502020204030204" pitchFamily="34" charset="0"/>
                <a:cs typeface="Times New Roman" pitchFamily="18" charset="0"/>
              </a:rPr>
              <a:t>of contract</a:t>
            </a:r>
          </a:p>
        </p:txBody>
      </p:sp>
    </p:spTree>
    <p:extLst>
      <p:ext uri="{BB962C8B-B14F-4D97-AF65-F5344CB8AC3E}">
        <p14:creationId xmlns:p14="http://schemas.microsoft.com/office/powerpoint/2010/main" val="224898397"/>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b="1" smtClean="0">
                <a:latin typeface="Calibri" panose="020f0502020204030204" pitchFamily="34" charset="0"/>
              </a:rPr>
              <a:t>Contract Clauses, Generally</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228600" y="1198540"/>
            <a:ext cx="8534400" cy="4343400"/>
          </a:xfrm>
        </p:spPr>
        <p:txBody>
          <a:bodyPr/>
          <a:lstStyle/>
          <a:p>
            <a:pPr lvl="1" eaLnBrk="1" hangingPunct="1"/>
            <a:r>
              <a:rPr lang="en-US" altLang="en-US" sz="2400" smtClean="0">
                <a:solidFill>
                  <a:srgbClr val="90001A"/>
                </a:solidFill>
                <a:latin typeface="Calibri" panose="020f0502020204030204" pitchFamily="34" charset="0"/>
                <a:cs typeface="Times New Roman" pitchFamily="18" charset="0"/>
              </a:rPr>
              <a:t>Consider the same language with redlines:</a:t>
            </a:r>
          </a:p>
          <a:p>
            <a:pPr marL="457200" lvl="1" indent="0" eaLnBrk="1" hangingPunct="1">
              <a:buNone/>
            </a:pPr>
            <a:r>
              <a:rPr lang="en-US" altLang="en-US" sz="2000" i="1" smtClean="0">
                <a:solidFill>
                  <a:schemeClr val="tx1"/>
                </a:solidFill>
                <a:latin typeface="Calibri" panose="020f0502020204030204" pitchFamily="34" charset="0"/>
                <a:cs typeface="Times New Roman" pitchFamily="18" charset="0"/>
              </a:rPr>
              <a:t>In consideration of the promises made by the State of Connecticut in this Agreement, Service Provider agrees that in the performance of services hereunder it shall not </a:t>
            </a:r>
            <a:r>
              <a:rPr lang="en-US" altLang="en-US" sz="2000" i="1" smtClean="0">
                <a:solidFill>
                  <a:srgbClr val="90001A"/>
                </a:solidFill>
                <a:latin typeface="Calibri" panose="020f0502020204030204" pitchFamily="34" charset="0"/>
                <a:cs typeface="Times New Roman" pitchFamily="18" charset="0"/>
              </a:rPr>
              <a:t>unlawfully </a:t>
            </a:r>
            <a:r>
              <a:rPr lang="en-US" altLang="en-US" sz="2000" i="1" smtClean="0">
                <a:solidFill>
                  <a:schemeClr val="tx1"/>
                </a:solidFill>
                <a:latin typeface="Calibri" panose="020f0502020204030204" pitchFamily="34" charset="0"/>
                <a:cs typeface="Times New Roman" pitchFamily="18" charset="0"/>
              </a:rPr>
              <a:t>discriminate on the basis of race, color, religion, sex, national origin, pregnancy, age, disability, citizenship, military service, marital status, genetic information, sexual orientation, or gender identity.  </a:t>
            </a:r>
          </a:p>
          <a:p>
            <a:pPr marL="457200" lvl="1" indent="0" eaLnBrk="1" hangingPunct="1">
              <a:buNone/>
            </a:pPr>
            <a:endParaRPr lang="en-US" altLang="en-US" sz="2000" i="1" smtClean="0">
              <a:solidFill>
                <a:schemeClr val="tx1"/>
              </a:solidFill>
              <a:latin typeface="Calibri" panose="020f0502020204030204" pitchFamily="34" charset="0"/>
              <a:cs typeface="Times New Roman" pitchFamily="18" charset="0"/>
            </a:endParaRPr>
          </a:p>
          <a:p>
            <a:pPr lvl="1"/>
            <a:r>
              <a:rPr lang="en-US" altLang="en-US" sz="2400" smtClean="0">
                <a:latin typeface="Calibri" panose="020f0502020204030204" pitchFamily="34" charset="0"/>
                <a:cs typeface="Times New Roman" pitchFamily="18" charset="0"/>
              </a:rPr>
              <a:t>What is the effect of the addition of “</a:t>
            </a:r>
            <a:r>
              <a:rPr lang="en-US" altLang="en-US" sz="2400" smtClean="0">
                <a:solidFill>
                  <a:srgbClr val="90001A"/>
                </a:solidFill>
                <a:latin typeface="Calibri" panose="020f0502020204030204" pitchFamily="34" charset="0"/>
                <a:cs typeface="Times New Roman" pitchFamily="18" charset="0"/>
              </a:rPr>
              <a:t>unlawfully</a:t>
            </a:r>
            <a:r>
              <a:rPr lang="en-US" altLang="en-US" sz="2400" smtClean="0">
                <a:latin typeface="Calibri" panose="020f0502020204030204" pitchFamily="34" charset="0"/>
                <a:cs typeface="Times New Roman" pitchFamily="18" charset="0"/>
              </a:rPr>
              <a:t>” to the contract clause?</a:t>
            </a:r>
          </a:p>
          <a:p>
            <a:pPr marL="457200" lvl="1" indent="0">
              <a:buNone/>
            </a:pPr>
            <a:endParaRPr lang="en-US" altLang="en-US" sz="2400" smtClean="0">
              <a:solidFill>
                <a:srgbClr val="90001A"/>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320847473"/>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b="1" smtClean="0">
                <a:latin typeface="Calibri" panose="020f0502020204030204" pitchFamily="34" charset="0"/>
              </a:rPr>
              <a:t>Contract Clauses, Generally</a:t>
            </a: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228600" y="990600"/>
            <a:ext cx="8686800" cy="5316415"/>
          </a:xfrm>
        </p:spPr>
        <p:txBody>
          <a:bodyPr/>
          <a:lstStyle/>
          <a:p>
            <a:pPr lvl="1" eaLnBrk="1" hangingPunct="1"/>
            <a:r>
              <a:rPr lang="en-US" altLang="en-US" sz="2800" smtClean="0">
                <a:solidFill>
                  <a:srgbClr val="696E70"/>
                </a:solidFill>
                <a:latin typeface="Calibri" panose="020f0502020204030204" pitchFamily="34" charset="0"/>
                <a:cs typeface="Times New Roman" pitchFamily="18" charset="0"/>
              </a:rPr>
              <a:t>Look for clauses that </a:t>
            </a:r>
            <a:r>
              <a:rPr lang="en-US" altLang="en-US" sz="2800" u="sng" smtClean="0">
                <a:solidFill>
                  <a:srgbClr val="90001A"/>
                </a:solidFill>
                <a:latin typeface="Calibri" panose="020f0502020204030204" pitchFamily="34" charset="0"/>
                <a:cs typeface="Times New Roman" pitchFamily="18" charset="0"/>
              </a:rPr>
              <a:t>seem to require a change in your practices</a:t>
            </a:r>
          </a:p>
          <a:p>
            <a:pPr marL="457200" lvl="1" indent="0" eaLnBrk="1" hangingPunct="1">
              <a:buNone/>
            </a:pPr>
            <a:endParaRPr lang="en-US" altLang="en-US" sz="2800" smtClean="0">
              <a:solidFill>
                <a:srgbClr val="90001A"/>
              </a:solidFill>
              <a:latin typeface="Calibri" panose="020f0502020204030204" pitchFamily="34" charset="0"/>
              <a:cs typeface="Times New Roman" pitchFamily="18" charset="0"/>
            </a:endParaRPr>
          </a:p>
          <a:p>
            <a:pPr lvl="1" eaLnBrk="1" hangingPunct="1"/>
            <a:r>
              <a:rPr lang="en-US" altLang="en-US" sz="2800" smtClean="0">
                <a:solidFill>
                  <a:srgbClr val="696E70"/>
                </a:solidFill>
                <a:latin typeface="Calibri" panose="020f0502020204030204" pitchFamily="34" charset="0"/>
                <a:cs typeface="Times New Roman" pitchFamily="18" charset="0"/>
              </a:rPr>
              <a:t>Know that </a:t>
            </a:r>
            <a:r>
              <a:rPr lang="en-US" altLang="en-US" sz="2800" u="sng" smtClean="0">
                <a:solidFill>
                  <a:srgbClr val="90001A"/>
                </a:solidFill>
                <a:latin typeface="Calibri" panose="020f0502020204030204" pitchFamily="34" charset="0"/>
                <a:cs typeface="Times New Roman" pitchFamily="18" charset="0"/>
              </a:rPr>
              <a:t>you may agree to a non-discrimination clause</a:t>
            </a:r>
            <a:r>
              <a:rPr lang="en-US" altLang="en-US" sz="2800" smtClean="0">
                <a:solidFill>
                  <a:srgbClr val="696E70"/>
                </a:solidFill>
                <a:latin typeface="Calibri" panose="020f0502020204030204" pitchFamily="34" charset="0"/>
                <a:cs typeface="Times New Roman" pitchFamily="18" charset="0"/>
              </a:rPr>
              <a:t>, even one that includes suspect “protected classes,” provided that </a:t>
            </a:r>
            <a:r>
              <a:rPr lang="en-US" altLang="en-US" sz="2800" u="sng" smtClean="0">
                <a:solidFill>
                  <a:srgbClr val="90001A"/>
                </a:solidFill>
                <a:latin typeface="Calibri" panose="020f0502020204030204" pitchFamily="34" charset="0"/>
                <a:cs typeface="Times New Roman" pitchFamily="18" charset="0"/>
              </a:rPr>
              <a:t>the interpretation of what constitutes “discrimination” under such contract clause is the law, itself</a:t>
            </a:r>
          </a:p>
          <a:p>
            <a:pPr marL="457200" lvl="1" indent="0" eaLnBrk="1" hangingPunct="1">
              <a:buNone/>
            </a:pPr>
            <a:endParaRPr lang="en-US" altLang="en-US" sz="2800" smtClean="0">
              <a:solidFill>
                <a:srgbClr val="90001A"/>
              </a:solidFill>
              <a:latin typeface="Calibri" panose="020f0502020204030204" pitchFamily="34" charset="0"/>
              <a:cs typeface="Times New Roman" pitchFamily="18" charset="0"/>
            </a:endParaRPr>
          </a:p>
          <a:p>
            <a:pPr lvl="1" eaLnBrk="1" hangingPunct="1"/>
            <a:r>
              <a:rPr lang="en-US" altLang="en-US" sz="2800" smtClean="0">
                <a:solidFill>
                  <a:srgbClr val="90001A"/>
                </a:solidFill>
                <a:latin typeface="Calibri" panose="020f0502020204030204" pitchFamily="34" charset="0"/>
                <a:cs typeface="Times New Roman" pitchFamily="18" charset="0"/>
              </a:rPr>
              <a:t>Your </a:t>
            </a:r>
            <a:r>
              <a:rPr lang="en-US" altLang="en-US" sz="2800" u="sng" smtClean="0">
                <a:solidFill>
                  <a:srgbClr val="90001A"/>
                </a:solidFill>
                <a:latin typeface="Calibri" panose="020f0502020204030204" pitchFamily="34" charset="0"/>
                <a:cs typeface="Times New Roman" pitchFamily="18" charset="0"/>
              </a:rPr>
              <a:t>reliance on a religious exception constitutes compliance</a:t>
            </a:r>
            <a:r>
              <a:rPr lang="en-US" altLang="en-US" sz="2800" smtClean="0">
                <a:solidFill>
                  <a:srgbClr val="90001A"/>
                </a:solidFill>
                <a:latin typeface="Calibri" panose="020f0502020204030204" pitchFamily="34" charset="0"/>
                <a:cs typeface="Times New Roman" pitchFamily="18" charset="0"/>
              </a:rPr>
              <a:t>!</a:t>
            </a:r>
            <a:endParaRPr lang="en-US" altLang="en-US" sz="2800" smtClean="0">
              <a:latin typeface="Calibri" panose="020f0502020204030204" pitchFamily="34" charset="0"/>
              <a:cs typeface="Times New Roman" pitchFamily="18" charset="0"/>
            </a:endParaRPr>
          </a:p>
          <a:p>
            <a:pPr marL="457200" lvl="1" indent="0">
              <a:buNone/>
            </a:pPr>
            <a:endParaRPr lang="en-US" altLang="en-US" sz="2400" smtClean="0">
              <a:solidFill>
                <a:srgbClr val="90001A"/>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176859995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5122" name="Rectangle 2"/>
          <p:cNvSpPr>
            <a:spLocks noGrp="1" noChangeArrowheads="1"/>
          </p:cNvSpPr>
          <p:nvPr>
            <p:ph type="title"/>
          </p:nvPr>
        </p:nvSpPr>
        <p:spPr>
          <a:xfrm>
            <a:off x="228600" y="292223"/>
            <a:ext cx="8686800" cy="868362"/>
          </a:xfrm>
        </p:spPr>
        <p:txBody>
          <a:bodyPr/>
          <a:lstStyle/>
          <a:p>
            <a:pPr eaLnBrk="1" hangingPunct="1"/>
            <a:r>
              <a:rPr lang="en-US" altLang="en-US" sz="3600" smtClean="0">
                <a:latin typeface="Calibri" panose="020f0502020204030204" pitchFamily="34" charset="0"/>
              </a:rPr>
              <a:t>Affirmative Action</a:t>
            </a:r>
            <a:endParaRPr lang="en-US" altLang="en-US" sz="3600" b="1" smtClean="0">
              <a:latin typeface="Calibri" panose="020f0502020204030204" pitchFamily="34" charset="0"/>
            </a:endParaRPr>
          </a:p>
        </p:txBody>
      </p:sp>
      <p:sp>
        <p:nvSpPr>
          <p:cNvPr id="5" name="Text Box 3"/>
          <p:cNvSpPr txBox="1">
            <a:spLocks noChangeArrowheads="1"/>
          </p:cNvSpPr>
          <p:nvPr/>
        </p:nvSpPr>
        <p:spPr bwMode="auto">
          <a:xfrm>
            <a:off x="1219200" y="2116137"/>
            <a:ext cx="266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rgbClr val="FFD213"/>
                </a:solidFill>
                <a:latin typeface="Arial"/>
              </a:defRPr>
            </a:lvl1pPr>
            <a:lvl2pPr marL="742950" indent="-285750" eaLnBrk="0" hangingPunct="0">
              <a:defRPr b="1">
                <a:solidFill>
                  <a:srgbClr val="FFD213"/>
                </a:solidFill>
                <a:latin typeface="Arial"/>
              </a:defRPr>
            </a:lvl2pPr>
            <a:lvl3pPr marL="1143000" indent="-228600" eaLnBrk="0" hangingPunct="0">
              <a:defRPr b="1">
                <a:solidFill>
                  <a:srgbClr val="FFD213"/>
                </a:solidFill>
                <a:latin typeface="Arial"/>
              </a:defRPr>
            </a:lvl3pPr>
            <a:lvl4pPr marL="1600200" indent="-228600" eaLnBrk="0" hangingPunct="0">
              <a:defRPr b="1">
                <a:solidFill>
                  <a:srgbClr val="FFD213"/>
                </a:solidFill>
                <a:latin typeface="Arial"/>
              </a:defRPr>
            </a:lvl4pPr>
            <a:lvl5pPr marL="2057400" indent="-228600" eaLnBrk="0" hangingPunct="0">
              <a:defRPr b="1">
                <a:solidFill>
                  <a:srgbClr val="FFD213"/>
                </a:solidFill>
                <a:latin typeface="Arial"/>
              </a:defRPr>
            </a:lvl5pPr>
            <a:lvl6pPr marL="2514600" indent="-228600" algn="ctr" eaLnBrk="0" fontAlgn="base" hangingPunct="0">
              <a:spcBef>
                <a:spcPct val="0"/>
              </a:spcBef>
              <a:spcAft>
                <a:spcPct val="0"/>
              </a:spcAft>
              <a:defRPr b="1">
                <a:solidFill>
                  <a:srgbClr val="FFD213"/>
                </a:solidFill>
                <a:latin typeface="Arial"/>
              </a:defRPr>
            </a:lvl6pPr>
            <a:lvl7pPr marL="2971800" indent="-228600" algn="ctr" eaLnBrk="0" fontAlgn="base" hangingPunct="0">
              <a:spcBef>
                <a:spcPct val="0"/>
              </a:spcBef>
              <a:spcAft>
                <a:spcPct val="0"/>
              </a:spcAft>
              <a:defRPr b="1">
                <a:solidFill>
                  <a:srgbClr val="FFD213"/>
                </a:solidFill>
                <a:latin typeface="Arial"/>
              </a:defRPr>
            </a:lvl7pPr>
            <a:lvl8pPr marL="3429000" indent="-228600" algn="ctr" eaLnBrk="0" fontAlgn="base" hangingPunct="0">
              <a:spcBef>
                <a:spcPct val="0"/>
              </a:spcBef>
              <a:spcAft>
                <a:spcPct val="0"/>
              </a:spcAft>
              <a:defRPr b="1">
                <a:solidFill>
                  <a:srgbClr val="FFD213"/>
                </a:solidFill>
                <a:latin typeface="Arial"/>
              </a:defRPr>
            </a:lvl8pPr>
            <a:lvl9pPr marL="3886200" indent="-228600" algn="ctr" eaLnBrk="0" fontAlgn="base" hangingPunct="0">
              <a:spcBef>
                <a:spcPct val="0"/>
              </a:spcBef>
              <a:spcAft>
                <a:spcPct val="0"/>
              </a:spcAft>
              <a:defRPr b="1">
                <a:solidFill>
                  <a:srgbClr val="FFD213"/>
                </a:solidFill>
                <a:latin typeface="Arial"/>
              </a:defRPr>
            </a:lvl9pPr>
          </a:lstStyle>
          <a:p>
            <a:pPr algn="ctr" eaLnBrk="1" fontAlgn="base" hangingPunct="1">
              <a:spcBef>
                <a:spcPct val="50000"/>
              </a:spcBef>
              <a:spcAft>
                <a:spcPct val="0"/>
              </a:spcAft>
            </a:pPr>
            <a:r>
              <a:rPr lang="en-US" sz="2000">
                <a:solidFill>
                  <a:srgbClr val="FFFFFF"/>
                </a:solidFill>
              </a:rPr>
              <a:t>ARE ALL RACES</a:t>
            </a:r>
            <a:br>
              <a:rPr lang="en-US" sz="2000">
                <a:solidFill>
                  <a:srgbClr val="FFFFFF"/>
                </a:solidFill>
              </a:rPr>
            </a:br>
            <a:r>
              <a:rPr lang="en-US" sz="2000">
                <a:solidFill>
                  <a:srgbClr val="FFFFFF"/>
                </a:solidFill>
              </a:rPr>
              <a:t>PROTECTED?</a:t>
            </a:r>
          </a:p>
        </p:txBody>
      </p:sp>
      <p:sp>
        <p:nvSpPr>
          <p:cNvPr id="10" name="Rectangle 3"/>
          <p:cNvSpPr>
            <a:spLocks noGrp="1" noChangeArrowheads="1"/>
          </p:cNvSpPr>
          <p:nvPr>
            <p:ph idx="1"/>
          </p:nvPr>
        </p:nvSpPr>
        <p:spPr>
          <a:xfrm>
            <a:off x="0" y="914400"/>
            <a:ext cx="8915400" cy="5316415"/>
          </a:xfrm>
        </p:spPr>
        <p:txBody>
          <a:bodyPr/>
          <a:lstStyle/>
          <a:p>
            <a:pPr lvl="1" eaLnBrk="1" hangingPunct="1"/>
            <a:r>
              <a:rPr lang="en-US" altLang="en-US" sz="2800" smtClean="0">
                <a:solidFill>
                  <a:schemeClr val="bg2"/>
                </a:solidFill>
                <a:latin typeface="Calibri" panose="020f0502020204030204" pitchFamily="34" charset="0"/>
                <a:cs typeface="Times New Roman" pitchFamily="18" charset="0"/>
              </a:rPr>
              <a:t>Some federal, state, and local government contracts may subject a service provider to an </a:t>
            </a:r>
            <a:r>
              <a:rPr lang="en-US" altLang="en-US" sz="2800" u="sng" smtClean="0">
                <a:solidFill>
                  <a:srgbClr val="90001A"/>
                </a:solidFill>
                <a:latin typeface="Calibri" panose="020f0502020204030204" pitchFamily="34" charset="0"/>
                <a:cs typeface="Times New Roman" pitchFamily="18" charset="0"/>
              </a:rPr>
              <a:t>affirmative action</a:t>
            </a:r>
            <a:r>
              <a:rPr lang="en-US" altLang="en-US" sz="2800" smtClean="0">
                <a:solidFill>
                  <a:srgbClr val="90001A"/>
                </a:solidFill>
                <a:latin typeface="Calibri" panose="020f0502020204030204" pitchFamily="34" charset="0"/>
                <a:cs typeface="Times New Roman" pitchFamily="18" charset="0"/>
              </a:rPr>
              <a:t> obligation</a:t>
            </a:r>
          </a:p>
          <a:p>
            <a:pPr lvl="1" eaLnBrk="1" hangingPunct="1"/>
            <a:r>
              <a:rPr lang="en-US" altLang="en-US" sz="2800" smtClean="0">
                <a:solidFill>
                  <a:schemeClr val="bg2"/>
                </a:solidFill>
                <a:latin typeface="Calibri" panose="020f0502020204030204" pitchFamily="34" charset="0"/>
                <a:cs typeface="Times New Roman" pitchFamily="18" charset="0"/>
              </a:rPr>
              <a:t>Under federal law, the </a:t>
            </a:r>
            <a:r>
              <a:rPr lang="en-US" altLang="en-US" sz="2800" smtClean="0">
                <a:solidFill>
                  <a:srgbClr val="90001A"/>
                </a:solidFill>
                <a:latin typeface="Calibri" panose="020f0502020204030204" pitchFamily="34" charset="0"/>
                <a:cs typeface="Times New Roman" pitchFamily="18" charset="0"/>
              </a:rPr>
              <a:t>dollar threshold is just $10,000 </a:t>
            </a:r>
            <a:r>
              <a:rPr lang="en-US" altLang="en-US" sz="2800" smtClean="0">
                <a:solidFill>
                  <a:schemeClr val="bg2"/>
                </a:solidFill>
                <a:latin typeface="Calibri" panose="020f0502020204030204" pitchFamily="34" charset="0"/>
                <a:cs typeface="Times New Roman" pitchFamily="18" charset="0"/>
              </a:rPr>
              <a:t>to be subject to affirmative action requirements</a:t>
            </a:r>
          </a:p>
          <a:p>
            <a:pPr lvl="1" eaLnBrk="1" hangingPunct="1"/>
            <a:r>
              <a:rPr lang="en-US" altLang="en-US" sz="2800" smtClean="0">
                <a:solidFill>
                  <a:srgbClr val="90001A"/>
                </a:solidFill>
                <a:latin typeface="Calibri" panose="020f0502020204030204" pitchFamily="34" charset="0"/>
                <a:cs typeface="Times New Roman" pitchFamily="18" charset="0"/>
              </a:rPr>
              <a:t>Affirmative Action usually means</a:t>
            </a:r>
            <a:r>
              <a:rPr lang="en-US" altLang="en-US" sz="2800" smtClean="0">
                <a:solidFill>
                  <a:schemeClr val="bg2"/>
                </a:solidFill>
                <a:latin typeface="Calibri" panose="020f0502020204030204" pitchFamily="34" charset="0"/>
                <a:cs typeface="Times New Roman" pitchFamily="18" charset="0"/>
              </a:rPr>
              <a:t>:</a:t>
            </a:r>
          </a:p>
          <a:p>
            <a:pPr lvl="2"/>
            <a:r>
              <a:rPr lang="en-US" altLang="en-US" sz="2400" smtClean="0">
                <a:solidFill>
                  <a:schemeClr val="bg2"/>
                </a:solidFill>
                <a:latin typeface="Calibri" panose="020f0502020204030204" pitchFamily="34" charset="0"/>
                <a:cs typeface="Times New Roman" pitchFamily="18" charset="0"/>
              </a:rPr>
              <a:t>Taking affirmative steps </a:t>
            </a:r>
            <a:r>
              <a:rPr lang="en-US" altLang="en-US" sz="2400" smtClean="0">
                <a:solidFill>
                  <a:srgbClr val="90001A"/>
                </a:solidFill>
                <a:latin typeface="Calibri" panose="020f0502020204030204" pitchFamily="34" charset="0"/>
                <a:cs typeface="Times New Roman" pitchFamily="18" charset="0"/>
              </a:rPr>
              <a:t>to recruit qualified minorities, females, disabled, and veteran applicants</a:t>
            </a:r>
            <a:r>
              <a:rPr lang="en-US" altLang="en-US" sz="2400" smtClean="0">
                <a:solidFill>
                  <a:schemeClr val="bg2"/>
                </a:solidFill>
                <a:latin typeface="Calibri" panose="020f0502020204030204" pitchFamily="34" charset="0"/>
                <a:cs typeface="Times New Roman" pitchFamily="18" charset="0"/>
              </a:rPr>
              <a:t>;</a:t>
            </a:r>
          </a:p>
          <a:p>
            <a:pPr lvl="2"/>
            <a:r>
              <a:rPr lang="en-US" altLang="en-US" sz="2400" smtClean="0">
                <a:solidFill>
                  <a:schemeClr val="bg2"/>
                </a:solidFill>
                <a:latin typeface="Calibri" panose="020f0502020204030204" pitchFamily="34" charset="0"/>
                <a:cs typeface="Times New Roman" pitchFamily="18" charset="0"/>
              </a:rPr>
              <a:t>Annually </a:t>
            </a:r>
            <a:r>
              <a:rPr lang="en-US" altLang="en-US" sz="2400" smtClean="0">
                <a:solidFill>
                  <a:srgbClr val="90001A"/>
                </a:solidFill>
                <a:latin typeface="Calibri" panose="020f0502020204030204" pitchFamily="34" charset="0"/>
                <a:cs typeface="Times New Roman" pitchFamily="18" charset="0"/>
              </a:rPr>
              <a:t>reviewing the effectiveness </a:t>
            </a:r>
            <a:r>
              <a:rPr lang="en-US" altLang="en-US" sz="2400" smtClean="0">
                <a:solidFill>
                  <a:schemeClr val="bg2"/>
                </a:solidFill>
                <a:latin typeface="Calibri" panose="020f0502020204030204" pitchFamily="34" charset="0"/>
                <a:cs typeface="Times New Roman" pitchFamily="18" charset="0"/>
              </a:rPr>
              <a:t>of your efforts;</a:t>
            </a:r>
          </a:p>
          <a:p>
            <a:pPr lvl="2"/>
            <a:r>
              <a:rPr lang="en-US" altLang="en-US" sz="2400" smtClean="0">
                <a:solidFill>
                  <a:srgbClr val="90001A"/>
                </a:solidFill>
                <a:latin typeface="Calibri" panose="020f0502020204030204" pitchFamily="34" charset="0"/>
                <a:cs typeface="Times New Roman" pitchFamily="18" charset="0"/>
              </a:rPr>
              <a:t>Maintaining data</a:t>
            </a:r>
            <a:r>
              <a:rPr lang="en-US" altLang="en-US" sz="2400" smtClean="0">
                <a:solidFill>
                  <a:schemeClr val="bg2"/>
                </a:solidFill>
                <a:latin typeface="Calibri" panose="020f0502020204030204" pitchFamily="34" charset="0"/>
                <a:cs typeface="Times New Roman" pitchFamily="18" charset="0"/>
              </a:rPr>
              <a:t> that tracks your applicant decisions; and</a:t>
            </a:r>
          </a:p>
          <a:p>
            <a:pPr lvl="2"/>
            <a:r>
              <a:rPr lang="en-US" altLang="en-US" sz="2400" smtClean="0">
                <a:solidFill>
                  <a:schemeClr val="bg2"/>
                </a:solidFill>
                <a:latin typeface="Calibri" panose="020f0502020204030204" pitchFamily="34" charset="0"/>
                <a:cs typeface="Times New Roman" pitchFamily="18" charset="0"/>
              </a:rPr>
              <a:t>Subjecting your organization to </a:t>
            </a:r>
            <a:r>
              <a:rPr lang="en-US" altLang="en-US" sz="2400" smtClean="0">
                <a:solidFill>
                  <a:srgbClr val="90001A"/>
                </a:solidFill>
                <a:latin typeface="Calibri" panose="020f0502020204030204" pitchFamily="34" charset="0"/>
                <a:cs typeface="Times New Roman" pitchFamily="18" charset="0"/>
              </a:rPr>
              <a:t>compliance audits</a:t>
            </a:r>
          </a:p>
          <a:p>
            <a:pPr marL="457200" lvl="1" indent="0">
              <a:buNone/>
            </a:pPr>
            <a:endParaRPr lang="en-US" altLang="en-US" sz="2400" smtClean="0">
              <a:solidFill>
                <a:srgbClr val="90001A"/>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3252051600"/>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5063.0"/>
  <p:tag name="AS_RELEASE_DATE" val="2017.05.17"/>
  <p:tag name="AS_TITLE" val="Aspose.Slides for .NET 4.0"/>
  <p:tag name="AS_VERSION" val="17.5"/>
</p:tagLst>
</file>

<file path=ppt/theme/theme1.xml><?xml version="1.0" encoding="utf-8"?>
<a:theme xmlns:r="http://schemas.openxmlformats.org/officeDocument/2006/relationships" xmlns:a="http://schemas.openxmlformats.org/drawingml/2006/main" name="MCG Power Point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Arial"/>
        <a:cs typeface="Arial"/>
      </a:majorFont>
      <a:minorFont>
        <a:latin typeface="Times"/>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Template>
  </Template>
  <Company>MCG</Company>
  <PresentationFormat>On-screen Show (4:3)</PresentationFormat>
  <Paragraphs>82</Paragraphs>
  <Slides>14</Slides>
  <Notes>0</Notes>
  <TotalTime>0</TotalTime>
  <HiddenSlides>0</HiddenSlides>
  <MMClips>0</MMClips>
  <ScaleCrop>0</ScaleCrop>
  <HeadingPairs>
    <vt:vector baseType="variant" size="4">
      <vt:variant>
        <vt:lpstr>Theme</vt:lpstr>
      </vt:variant>
      <vt:variant>
        <vt:i4>1</vt:i4>
      </vt:variant>
      <vt:variant>
        <vt:lpstr>Slide Titles</vt:lpstr>
      </vt:variant>
      <vt:variant>
        <vt:i4>14</vt:i4>
      </vt:variant>
    </vt:vector>
  </HeadingPairs>
  <TitlesOfParts>
    <vt:vector baseType="lpstr" size="15">
      <vt:lpstr>MCG Power Point Presentation</vt:lpstr>
      <vt:lpstr>Slide 1</vt:lpstr>
      <vt:lpstr>Third Party Sources of Compliance Trouble for Faith Based Orgs</vt:lpstr>
      <vt:lpstr>Grants</vt:lpstr>
      <vt:lpstr>Insurance and Referral Contracts</vt:lpstr>
      <vt:lpstr>Federal, State, and Local Govt Contracts</vt:lpstr>
      <vt:lpstr>Contract Clauses, Generally</vt:lpstr>
      <vt:lpstr>Contract Clauses, Generally</vt:lpstr>
      <vt:lpstr>Contract Clauses, Generally</vt:lpstr>
      <vt:lpstr>Affirmative Action</vt:lpstr>
      <vt:lpstr>Other Pitfalls of Government Contracting</vt:lpstr>
      <vt:lpstr>Other Pitfalls of Government Funds</vt:lpstr>
      <vt:lpstr>Other Pitfalls of Government Funds</vt:lpstr>
      <vt:lpstr>Slide 13</vt:lpstr>
      <vt:lpstr>Slide 14</vt:lpstr>
    </vt:vector>
  </TitlesOfParts>
  <LinksUpToDate>0</LinksUpToDate>
  <SharedDoc>0</SharedDoc>
  <HyperlinksChanged>0</HyperlinksChanged>
  <Application>Aspose.Slides for .NET</Application>
  <AppVersion>17.0500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Presentation Title Second Line</dc:title>
  <cp:lastModifiedBy>Matthew Stiles</cp:lastModifiedBy>
  <cp:revision>1</cp:revision>
  <dcterms:created xsi:type="dcterms:W3CDTF">2019-04-11T14:16:31Z</dcterms:created>
  <dcterms:modified xsi:type="dcterms:W3CDTF">2019-04-11T19:16:31Z</dcterms:modified>
</cp:coreProperties>
</file>